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327" r:id="rId4"/>
    <p:sldId id="278" r:id="rId5"/>
    <p:sldId id="275" r:id="rId6"/>
    <p:sldId id="259" r:id="rId7"/>
    <p:sldId id="279" r:id="rId8"/>
    <p:sldId id="282" r:id="rId9"/>
    <p:sldId id="283" r:id="rId10"/>
    <p:sldId id="290" r:id="rId11"/>
    <p:sldId id="289" r:id="rId12"/>
    <p:sldId id="291" r:id="rId13"/>
    <p:sldId id="294" r:id="rId14"/>
    <p:sldId id="325" r:id="rId15"/>
    <p:sldId id="287" r:id="rId16"/>
    <p:sldId id="326" r:id="rId17"/>
    <p:sldId id="292" r:id="rId18"/>
    <p:sldId id="297" r:id="rId19"/>
    <p:sldId id="314" r:id="rId20"/>
    <p:sldId id="323" r:id="rId21"/>
    <p:sldId id="299" r:id="rId22"/>
    <p:sldId id="320" r:id="rId23"/>
    <p:sldId id="316" r:id="rId24"/>
    <p:sldId id="317" r:id="rId25"/>
    <p:sldId id="304" r:id="rId26"/>
    <p:sldId id="322" r:id="rId27"/>
    <p:sldId id="306" r:id="rId28"/>
    <p:sldId id="324" r:id="rId29"/>
    <p:sldId id="307" r:id="rId30"/>
    <p:sldId id="28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CADE"/>
    <a:srgbClr val="E3E8FF"/>
    <a:srgbClr val="718EB3"/>
    <a:srgbClr val="6C6CA5"/>
    <a:srgbClr val="D5A2B1"/>
    <a:srgbClr val="908DD5"/>
    <a:srgbClr val="000000"/>
    <a:srgbClr val="3C5E7A"/>
    <a:srgbClr val="4C8B9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28"/>
    <p:restoredTop sz="94389"/>
  </p:normalViewPr>
  <p:slideViewPr>
    <p:cSldViewPr snapToGrid="0" snapToObjects="1" showGuides="1">
      <p:cViewPr>
        <p:scale>
          <a:sx n="93" d="100"/>
          <a:sy n="93" d="100"/>
        </p:scale>
        <p:origin x="1280" y="145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38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2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Workbook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en-US" sz="1800" b="1">
                <a:latin typeface="+mj-lt"/>
              </a:rPr>
              <a:t>FAO Food Price Index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1363659545502"/>
          <c:y val="0.167896277860207"/>
          <c:w val="0.677346620653238"/>
          <c:h val="0.582223007829518"/>
        </c:manualLayout>
      </c:layout>
      <c:scatterChart>
        <c:scatterStyle val="lineMarker"/>
        <c:varyColors val="0"/>
        <c:ser>
          <c:idx val="0"/>
          <c:order val="0"/>
          <c:tx>
            <c:strRef>
              <c:f>[Food_price_indices_data.xls]Monthly!$L$3</c:f>
              <c:strCache>
                <c:ptCount val="1"/>
                <c:pt idx="0">
                  <c:v>FAO Food Price Index</c:v>
                </c:pt>
              </c:strCache>
            </c:strRef>
          </c:tx>
          <c:spPr>
            <a:ln w="12700" cap="rnd">
              <a:solidFill>
                <a:schemeClr val="accent4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[1]Monthly!$K$4:$K$307</c:f>
              <c:numCache>
                <c:formatCode>_-* #,##0.00_-;\-* #,##0.00_-;_-* "-"??_-;_-@_-</c:formatCode>
                <c:ptCount val="304"/>
                <c:pt idx="0">
                  <c:v>1990.041666666667</c:v>
                </c:pt>
                <c:pt idx="1">
                  <c:v>1990.125</c:v>
                </c:pt>
                <c:pt idx="2">
                  <c:v>1990.208333333333</c:v>
                </c:pt>
                <c:pt idx="3">
                  <c:v>1990.291666666667</c:v>
                </c:pt>
                <c:pt idx="4">
                  <c:v>1990.375</c:v>
                </c:pt>
                <c:pt idx="5">
                  <c:v>1990.458333333333</c:v>
                </c:pt>
                <c:pt idx="6">
                  <c:v>1990.541666666667</c:v>
                </c:pt>
                <c:pt idx="7">
                  <c:v>1990.625</c:v>
                </c:pt>
                <c:pt idx="8">
                  <c:v>1990.708333333333</c:v>
                </c:pt>
                <c:pt idx="9">
                  <c:v>1990.791666666667</c:v>
                </c:pt>
                <c:pt idx="10">
                  <c:v>1990.875</c:v>
                </c:pt>
                <c:pt idx="11">
                  <c:v>1990.958333333333</c:v>
                </c:pt>
                <c:pt idx="12">
                  <c:v>1991.041666666667</c:v>
                </c:pt>
                <c:pt idx="13">
                  <c:v>1991.125</c:v>
                </c:pt>
                <c:pt idx="14">
                  <c:v>1991.208333333333</c:v>
                </c:pt>
                <c:pt idx="15">
                  <c:v>1991.291666666667</c:v>
                </c:pt>
                <c:pt idx="16">
                  <c:v>1991.375</c:v>
                </c:pt>
                <c:pt idx="17">
                  <c:v>1991.458333333333</c:v>
                </c:pt>
                <c:pt idx="18">
                  <c:v>1991.541666666667</c:v>
                </c:pt>
                <c:pt idx="19">
                  <c:v>1991.625</c:v>
                </c:pt>
                <c:pt idx="20">
                  <c:v>1991.708333333333</c:v>
                </c:pt>
                <c:pt idx="21">
                  <c:v>1991.791666666667</c:v>
                </c:pt>
                <c:pt idx="22">
                  <c:v>1991.875</c:v>
                </c:pt>
                <c:pt idx="23">
                  <c:v>1991.958333333333</c:v>
                </c:pt>
                <c:pt idx="24">
                  <c:v>1992.041666666667</c:v>
                </c:pt>
                <c:pt idx="25">
                  <c:v>1992.125</c:v>
                </c:pt>
                <c:pt idx="26">
                  <c:v>1992.208333333333</c:v>
                </c:pt>
                <c:pt idx="27">
                  <c:v>1992.291666666667</c:v>
                </c:pt>
                <c:pt idx="28">
                  <c:v>1992.375</c:v>
                </c:pt>
                <c:pt idx="29">
                  <c:v>1992.458333333333</c:v>
                </c:pt>
                <c:pt idx="30">
                  <c:v>1992.541666666667</c:v>
                </c:pt>
                <c:pt idx="31">
                  <c:v>1992.625</c:v>
                </c:pt>
                <c:pt idx="32">
                  <c:v>1992.708333333333</c:v>
                </c:pt>
                <c:pt idx="33">
                  <c:v>1992.791666666667</c:v>
                </c:pt>
                <c:pt idx="34">
                  <c:v>1992.875</c:v>
                </c:pt>
                <c:pt idx="35">
                  <c:v>1992.958333333333</c:v>
                </c:pt>
                <c:pt idx="36">
                  <c:v>1993.041666666667</c:v>
                </c:pt>
                <c:pt idx="37">
                  <c:v>1993.125</c:v>
                </c:pt>
                <c:pt idx="38">
                  <c:v>1993.208333333333</c:v>
                </c:pt>
                <c:pt idx="39">
                  <c:v>1993.291666666667</c:v>
                </c:pt>
                <c:pt idx="40">
                  <c:v>1993.375</c:v>
                </c:pt>
                <c:pt idx="41">
                  <c:v>1993.458333333333</c:v>
                </c:pt>
                <c:pt idx="42">
                  <c:v>1993.541666666667</c:v>
                </c:pt>
                <c:pt idx="43">
                  <c:v>1993.625</c:v>
                </c:pt>
                <c:pt idx="44">
                  <c:v>1993.708333333333</c:v>
                </c:pt>
                <c:pt idx="45">
                  <c:v>1993.791666666667</c:v>
                </c:pt>
                <c:pt idx="46">
                  <c:v>1993.875</c:v>
                </c:pt>
                <c:pt idx="47">
                  <c:v>1993.958333333333</c:v>
                </c:pt>
                <c:pt idx="48">
                  <c:v>1994.041666666667</c:v>
                </c:pt>
                <c:pt idx="49">
                  <c:v>1994.125</c:v>
                </c:pt>
                <c:pt idx="50">
                  <c:v>1994.208333333333</c:v>
                </c:pt>
                <c:pt idx="51">
                  <c:v>1994.291666666667</c:v>
                </c:pt>
                <c:pt idx="52">
                  <c:v>1994.375</c:v>
                </c:pt>
                <c:pt idx="53">
                  <c:v>1994.458333333333</c:v>
                </c:pt>
                <c:pt idx="54">
                  <c:v>1994.541666666667</c:v>
                </c:pt>
                <c:pt idx="55">
                  <c:v>1994.625</c:v>
                </c:pt>
                <c:pt idx="56">
                  <c:v>1994.708333333333</c:v>
                </c:pt>
                <c:pt idx="57">
                  <c:v>1994.791666666667</c:v>
                </c:pt>
                <c:pt idx="58">
                  <c:v>1994.875</c:v>
                </c:pt>
                <c:pt idx="59">
                  <c:v>1994.958333333333</c:v>
                </c:pt>
                <c:pt idx="60">
                  <c:v>1995.041666666667</c:v>
                </c:pt>
                <c:pt idx="61">
                  <c:v>1995.125</c:v>
                </c:pt>
                <c:pt idx="62">
                  <c:v>1995.208333333333</c:v>
                </c:pt>
                <c:pt idx="63">
                  <c:v>1995.291666666667</c:v>
                </c:pt>
                <c:pt idx="64">
                  <c:v>1995.375</c:v>
                </c:pt>
                <c:pt idx="65">
                  <c:v>1995.458333333333</c:v>
                </c:pt>
                <c:pt idx="66">
                  <c:v>1995.541666666667</c:v>
                </c:pt>
                <c:pt idx="67">
                  <c:v>1995.625</c:v>
                </c:pt>
                <c:pt idx="68">
                  <c:v>1995.708333333333</c:v>
                </c:pt>
                <c:pt idx="69">
                  <c:v>1995.791666666667</c:v>
                </c:pt>
                <c:pt idx="70">
                  <c:v>1995.875</c:v>
                </c:pt>
                <c:pt idx="71">
                  <c:v>1995.958333333333</c:v>
                </c:pt>
                <c:pt idx="72">
                  <c:v>1996.041666666667</c:v>
                </c:pt>
                <c:pt idx="73">
                  <c:v>1996.125</c:v>
                </c:pt>
                <c:pt idx="74">
                  <c:v>1996.208333333333</c:v>
                </c:pt>
                <c:pt idx="75">
                  <c:v>1996.291666666667</c:v>
                </c:pt>
                <c:pt idx="76">
                  <c:v>1996.375</c:v>
                </c:pt>
                <c:pt idx="77">
                  <c:v>1996.458333333333</c:v>
                </c:pt>
                <c:pt idx="78">
                  <c:v>1996.541666666667</c:v>
                </c:pt>
                <c:pt idx="79">
                  <c:v>1996.625</c:v>
                </c:pt>
                <c:pt idx="80">
                  <c:v>1996.708333333333</c:v>
                </c:pt>
                <c:pt idx="81">
                  <c:v>1996.791666666667</c:v>
                </c:pt>
                <c:pt idx="82">
                  <c:v>1996.875</c:v>
                </c:pt>
                <c:pt idx="83">
                  <c:v>1996.958333333333</c:v>
                </c:pt>
                <c:pt idx="84">
                  <c:v>1997.041666666667</c:v>
                </c:pt>
                <c:pt idx="85">
                  <c:v>1997.125</c:v>
                </c:pt>
                <c:pt idx="86">
                  <c:v>1997.208333333333</c:v>
                </c:pt>
                <c:pt idx="87">
                  <c:v>1997.291666666667</c:v>
                </c:pt>
                <c:pt idx="88">
                  <c:v>1997.375</c:v>
                </c:pt>
                <c:pt idx="89">
                  <c:v>1997.458333333333</c:v>
                </c:pt>
                <c:pt idx="90">
                  <c:v>1997.541666666667</c:v>
                </c:pt>
                <c:pt idx="91">
                  <c:v>1997.625</c:v>
                </c:pt>
                <c:pt idx="92">
                  <c:v>1997.708333333333</c:v>
                </c:pt>
                <c:pt idx="93">
                  <c:v>1997.791666666667</c:v>
                </c:pt>
                <c:pt idx="94">
                  <c:v>1997.875</c:v>
                </c:pt>
                <c:pt idx="95">
                  <c:v>1997.958333333333</c:v>
                </c:pt>
                <c:pt idx="96">
                  <c:v>1998.041666666667</c:v>
                </c:pt>
                <c:pt idx="97">
                  <c:v>1998.125</c:v>
                </c:pt>
                <c:pt idx="98">
                  <c:v>1998.208333333333</c:v>
                </c:pt>
                <c:pt idx="99">
                  <c:v>1998.291666666667</c:v>
                </c:pt>
                <c:pt idx="100">
                  <c:v>1998.375</c:v>
                </c:pt>
                <c:pt idx="101">
                  <c:v>1998.458333333333</c:v>
                </c:pt>
                <c:pt idx="102">
                  <c:v>1998.541666666667</c:v>
                </c:pt>
                <c:pt idx="103">
                  <c:v>1998.625</c:v>
                </c:pt>
                <c:pt idx="104">
                  <c:v>1998.708333333333</c:v>
                </c:pt>
                <c:pt idx="105">
                  <c:v>1998.791666666667</c:v>
                </c:pt>
                <c:pt idx="106">
                  <c:v>1998.875</c:v>
                </c:pt>
                <c:pt idx="107">
                  <c:v>1998.958333333333</c:v>
                </c:pt>
                <c:pt idx="108">
                  <c:v>1999.041666666667</c:v>
                </c:pt>
                <c:pt idx="109">
                  <c:v>1999.041666666667</c:v>
                </c:pt>
                <c:pt idx="110">
                  <c:v>1999.125</c:v>
                </c:pt>
                <c:pt idx="111">
                  <c:v>1999.208333333333</c:v>
                </c:pt>
                <c:pt idx="112">
                  <c:v>1999.291666666667</c:v>
                </c:pt>
                <c:pt idx="113">
                  <c:v>1999.375</c:v>
                </c:pt>
                <c:pt idx="114">
                  <c:v>1999.458333333333</c:v>
                </c:pt>
                <c:pt idx="115">
                  <c:v>1999.541666666667</c:v>
                </c:pt>
                <c:pt idx="116">
                  <c:v>1999.625</c:v>
                </c:pt>
                <c:pt idx="117">
                  <c:v>1999.708333333333</c:v>
                </c:pt>
                <c:pt idx="118">
                  <c:v>1999.791666666667</c:v>
                </c:pt>
                <c:pt idx="119">
                  <c:v>1999.875</c:v>
                </c:pt>
                <c:pt idx="120">
                  <c:v>1999.958333333333</c:v>
                </c:pt>
                <c:pt idx="121">
                  <c:v>2000.041666666667</c:v>
                </c:pt>
                <c:pt idx="122">
                  <c:v>2000.125</c:v>
                </c:pt>
                <c:pt idx="123">
                  <c:v>2000.208333333333</c:v>
                </c:pt>
                <c:pt idx="124">
                  <c:v>2000.291666666667</c:v>
                </c:pt>
                <c:pt idx="125">
                  <c:v>2000.375</c:v>
                </c:pt>
                <c:pt idx="126">
                  <c:v>2000.458333333333</c:v>
                </c:pt>
                <c:pt idx="127">
                  <c:v>2000.541666666667</c:v>
                </c:pt>
                <c:pt idx="128">
                  <c:v>2000.625</c:v>
                </c:pt>
                <c:pt idx="129">
                  <c:v>2000.708333333333</c:v>
                </c:pt>
                <c:pt idx="130">
                  <c:v>2000.791666666667</c:v>
                </c:pt>
                <c:pt idx="131">
                  <c:v>2000.875</c:v>
                </c:pt>
                <c:pt idx="132">
                  <c:v>2000.958333333333</c:v>
                </c:pt>
                <c:pt idx="133">
                  <c:v>2001.041666666667</c:v>
                </c:pt>
                <c:pt idx="134">
                  <c:v>2001.125</c:v>
                </c:pt>
                <c:pt idx="135">
                  <c:v>2001.208333333333</c:v>
                </c:pt>
                <c:pt idx="136">
                  <c:v>2001.291666666667</c:v>
                </c:pt>
                <c:pt idx="137">
                  <c:v>2001.375</c:v>
                </c:pt>
                <c:pt idx="138">
                  <c:v>2001.458333333333</c:v>
                </c:pt>
                <c:pt idx="139">
                  <c:v>2001.541666666667</c:v>
                </c:pt>
                <c:pt idx="140">
                  <c:v>2001.625</c:v>
                </c:pt>
                <c:pt idx="141">
                  <c:v>2001.708333333333</c:v>
                </c:pt>
                <c:pt idx="142">
                  <c:v>2001.791666666667</c:v>
                </c:pt>
                <c:pt idx="143">
                  <c:v>2001.875</c:v>
                </c:pt>
                <c:pt idx="144">
                  <c:v>2001.958333333333</c:v>
                </c:pt>
                <c:pt idx="145">
                  <c:v>2002.041666666667</c:v>
                </c:pt>
                <c:pt idx="146">
                  <c:v>2002.125</c:v>
                </c:pt>
                <c:pt idx="147">
                  <c:v>2002.208333333333</c:v>
                </c:pt>
                <c:pt idx="148">
                  <c:v>2002.291666666667</c:v>
                </c:pt>
                <c:pt idx="149">
                  <c:v>2002.375</c:v>
                </c:pt>
                <c:pt idx="150">
                  <c:v>2002.458333333333</c:v>
                </c:pt>
                <c:pt idx="151">
                  <c:v>2002.541666666667</c:v>
                </c:pt>
                <c:pt idx="152">
                  <c:v>2002.625</c:v>
                </c:pt>
                <c:pt idx="153">
                  <c:v>2002.708333333333</c:v>
                </c:pt>
                <c:pt idx="154">
                  <c:v>2002.791666666667</c:v>
                </c:pt>
                <c:pt idx="155">
                  <c:v>2002.875</c:v>
                </c:pt>
                <c:pt idx="156">
                  <c:v>2002.958333333333</c:v>
                </c:pt>
                <c:pt idx="157">
                  <c:v>2003.041666666667</c:v>
                </c:pt>
                <c:pt idx="158">
                  <c:v>2003.041666666667</c:v>
                </c:pt>
                <c:pt idx="159">
                  <c:v>2003.125</c:v>
                </c:pt>
                <c:pt idx="160">
                  <c:v>2003.208333333333</c:v>
                </c:pt>
                <c:pt idx="161">
                  <c:v>2003.291666666667</c:v>
                </c:pt>
                <c:pt idx="162">
                  <c:v>2003.375</c:v>
                </c:pt>
                <c:pt idx="163">
                  <c:v>2003.458333333333</c:v>
                </c:pt>
                <c:pt idx="164">
                  <c:v>2003.541666666667</c:v>
                </c:pt>
                <c:pt idx="165">
                  <c:v>2003.625</c:v>
                </c:pt>
                <c:pt idx="166">
                  <c:v>2003.708333333333</c:v>
                </c:pt>
                <c:pt idx="167">
                  <c:v>2003.791666666667</c:v>
                </c:pt>
                <c:pt idx="168">
                  <c:v>2003.875</c:v>
                </c:pt>
                <c:pt idx="169">
                  <c:v>2003.958333333333</c:v>
                </c:pt>
                <c:pt idx="170">
                  <c:v>2004.041666666667</c:v>
                </c:pt>
                <c:pt idx="171">
                  <c:v>2004.125</c:v>
                </c:pt>
                <c:pt idx="172">
                  <c:v>2004.208333333333</c:v>
                </c:pt>
                <c:pt idx="173">
                  <c:v>2004.291666666667</c:v>
                </c:pt>
                <c:pt idx="174">
                  <c:v>2004.375</c:v>
                </c:pt>
                <c:pt idx="175">
                  <c:v>2004.458333333333</c:v>
                </c:pt>
                <c:pt idx="176">
                  <c:v>2004.541666666667</c:v>
                </c:pt>
                <c:pt idx="177">
                  <c:v>2004.625</c:v>
                </c:pt>
                <c:pt idx="178">
                  <c:v>2004.708333333333</c:v>
                </c:pt>
                <c:pt idx="179">
                  <c:v>2004.791666666667</c:v>
                </c:pt>
                <c:pt idx="180">
                  <c:v>2004.875</c:v>
                </c:pt>
                <c:pt idx="181">
                  <c:v>2004.958333333333</c:v>
                </c:pt>
                <c:pt idx="182">
                  <c:v>2005.041666666667</c:v>
                </c:pt>
                <c:pt idx="183">
                  <c:v>2005.125</c:v>
                </c:pt>
                <c:pt idx="184">
                  <c:v>2005.208333333333</c:v>
                </c:pt>
                <c:pt idx="185">
                  <c:v>2005.291666666667</c:v>
                </c:pt>
                <c:pt idx="186">
                  <c:v>2005.375</c:v>
                </c:pt>
                <c:pt idx="187">
                  <c:v>2005.458333333333</c:v>
                </c:pt>
                <c:pt idx="188">
                  <c:v>2005.541666666667</c:v>
                </c:pt>
                <c:pt idx="189">
                  <c:v>2005.625</c:v>
                </c:pt>
                <c:pt idx="190">
                  <c:v>2005.708333333333</c:v>
                </c:pt>
                <c:pt idx="191">
                  <c:v>2005.791666666667</c:v>
                </c:pt>
                <c:pt idx="192">
                  <c:v>2005.875</c:v>
                </c:pt>
                <c:pt idx="193">
                  <c:v>2005.958333333333</c:v>
                </c:pt>
                <c:pt idx="194">
                  <c:v>2006.041666666667</c:v>
                </c:pt>
                <c:pt idx="195">
                  <c:v>2006.125</c:v>
                </c:pt>
                <c:pt idx="196">
                  <c:v>2006.208333333333</c:v>
                </c:pt>
                <c:pt idx="197">
                  <c:v>2006.291666666667</c:v>
                </c:pt>
                <c:pt idx="198">
                  <c:v>2006.375</c:v>
                </c:pt>
                <c:pt idx="199">
                  <c:v>2006.458333333333</c:v>
                </c:pt>
                <c:pt idx="200">
                  <c:v>2006.541666666667</c:v>
                </c:pt>
                <c:pt idx="201">
                  <c:v>2006.625</c:v>
                </c:pt>
                <c:pt idx="202">
                  <c:v>2006.708333333333</c:v>
                </c:pt>
                <c:pt idx="203">
                  <c:v>2006.791666666667</c:v>
                </c:pt>
                <c:pt idx="204">
                  <c:v>2006.875</c:v>
                </c:pt>
                <c:pt idx="205">
                  <c:v>2006.958333333333</c:v>
                </c:pt>
                <c:pt idx="206">
                  <c:v>2007.041666666667</c:v>
                </c:pt>
                <c:pt idx="207">
                  <c:v>2007.041666666667</c:v>
                </c:pt>
                <c:pt idx="208">
                  <c:v>2007.125</c:v>
                </c:pt>
                <c:pt idx="209">
                  <c:v>2007.208333333333</c:v>
                </c:pt>
                <c:pt idx="210">
                  <c:v>2007.291666666667</c:v>
                </c:pt>
                <c:pt idx="211">
                  <c:v>2007.375</c:v>
                </c:pt>
                <c:pt idx="212">
                  <c:v>2007.458333333333</c:v>
                </c:pt>
                <c:pt idx="213">
                  <c:v>2007.541666666667</c:v>
                </c:pt>
                <c:pt idx="214">
                  <c:v>2007.625</c:v>
                </c:pt>
                <c:pt idx="215">
                  <c:v>2007.708333333333</c:v>
                </c:pt>
                <c:pt idx="216">
                  <c:v>2007.791666666667</c:v>
                </c:pt>
                <c:pt idx="217">
                  <c:v>2007.875</c:v>
                </c:pt>
                <c:pt idx="218">
                  <c:v>2007.958333333333</c:v>
                </c:pt>
                <c:pt idx="219">
                  <c:v>2008.041666666667</c:v>
                </c:pt>
                <c:pt idx="220">
                  <c:v>2008.125</c:v>
                </c:pt>
                <c:pt idx="221">
                  <c:v>2008.208333333333</c:v>
                </c:pt>
                <c:pt idx="222">
                  <c:v>2008.291666666667</c:v>
                </c:pt>
                <c:pt idx="223">
                  <c:v>2008.375</c:v>
                </c:pt>
                <c:pt idx="224">
                  <c:v>2008.458333333333</c:v>
                </c:pt>
                <c:pt idx="225">
                  <c:v>2008.541666666667</c:v>
                </c:pt>
                <c:pt idx="226">
                  <c:v>2008.625</c:v>
                </c:pt>
                <c:pt idx="227">
                  <c:v>2008.708333333333</c:v>
                </c:pt>
                <c:pt idx="228">
                  <c:v>2008.791666666667</c:v>
                </c:pt>
                <c:pt idx="229">
                  <c:v>2008.875</c:v>
                </c:pt>
                <c:pt idx="230">
                  <c:v>2008.958333333333</c:v>
                </c:pt>
                <c:pt idx="231">
                  <c:v>2009.041666666667</c:v>
                </c:pt>
                <c:pt idx="232">
                  <c:v>2009.125</c:v>
                </c:pt>
                <c:pt idx="233">
                  <c:v>2009.208333333333</c:v>
                </c:pt>
                <c:pt idx="234">
                  <c:v>2009.291666666667</c:v>
                </c:pt>
                <c:pt idx="235">
                  <c:v>2009.375</c:v>
                </c:pt>
                <c:pt idx="236">
                  <c:v>2009.458333333333</c:v>
                </c:pt>
                <c:pt idx="237">
                  <c:v>2009.541666666667</c:v>
                </c:pt>
                <c:pt idx="238">
                  <c:v>2009.625</c:v>
                </c:pt>
                <c:pt idx="239">
                  <c:v>2009.708333333333</c:v>
                </c:pt>
                <c:pt idx="240">
                  <c:v>2009.791666666667</c:v>
                </c:pt>
                <c:pt idx="241">
                  <c:v>2009.875</c:v>
                </c:pt>
                <c:pt idx="242">
                  <c:v>2009.958333333333</c:v>
                </c:pt>
                <c:pt idx="243">
                  <c:v>2010.041666666667</c:v>
                </c:pt>
                <c:pt idx="244">
                  <c:v>2010.125</c:v>
                </c:pt>
                <c:pt idx="245">
                  <c:v>2010.208333333333</c:v>
                </c:pt>
                <c:pt idx="246">
                  <c:v>2010.291666666667</c:v>
                </c:pt>
                <c:pt idx="247">
                  <c:v>2010.375</c:v>
                </c:pt>
                <c:pt idx="248">
                  <c:v>2010.458333333333</c:v>
                </c:pt>
                <c:pt idx="249">
                  <c:v>2010.541666666667</c:v>
                </c:pt>
                <c:pt idx="250">
                  <c:v>2010.625</c:v>
                </c:pt>
                <c:pt idx="251">
                  <c:v>2010.708333333333</c:v>
                </c:pt>
                <c:pt idx="252">
                  <c:v>2010.791666666667</c:v>
                </c:pt>
                <c:pt idx="253">
                  <c:v>2010.875</c:v>
                </c:pt>
                <c:pt idx="254">
                  <c:v>2010.958333333333</c:v>
                </c:pt>
                <c:pt idx="255">
                  <c:v>2011.041666666667</c:v>
                </c:pt>
                <c:pt idx="256">
                  <c:v>2011.041666666667</c:v>
                </c:pt>
                <c:pt idx="257">
                  <c:v>2011.125</c:v>
                </c:pt>
                <c:pt idx="258">
                  <c:v>2011.208333333333</c:v>
                </c:pt>
                <c:pt idx="259">
                  <c:v>2011.291666666667</c:v>
                </c:pt>
                <c:pt idx="260">
                  <c:v>2011.375</c:v>
                </c:pt>
                <c:pt idx="261">
                  <c:v>2011.458333333333</c:v>
                </c:pt>
                <c:pt idx="262">
                  <c:v>2011.541666666667</c:v>
                </c:pt>
                <c:pt idx="263">
                  <c:v>2011.625</c:v>
                </c:pt>
                <c:pt idx="264">
                  <c:v>2011.708333333333</c:v>
                </c:pt>
                <c:pt idx="265">
                  <c:v>2011.791666666667</c:v>
                </c:pt>
                <c:pt idx="266">
                  <c:v>2011.875</c:v>
                </c:pt>
                <c:pt idx="267">
                  <c:v>2011.958333333333</c:v>
                </c:pt>
                <c:pt idx="268">
                  <c:v>2012.041666666667</c:v>
                </c:pt>
                <c:pt idx="269">
                  <c:v>2012.125</c:v>
                </c:pt>
                <c:pt idx="270">
                  <c:v>2012.208333333333</c:v>
                </c:pt>
                <c:pt idx="271">
                  <c:v>2012.291666666667</c:v>
                </c:pt>
                <c:pt idx="272">
                  <c:v>2012.375</c:v>
                </c:pt>
                <c:pt idx="273">
                  <c:v>2012.458333333333</c:v>
                </c:pt>
                <c:pt idx="274">
                  <c:v>2012.541666666667</c:v>
                </c:pt>
                <c:pt idx="275">
                  <c:v>2012.625</c:v>
                </c:pt>
                <c:pt idx="276">
                  <c:v>2012.708333333333</c:v>
                </c:pt>
                <c:pt idx="277">
                  <c:v>2012.791666666667</c:v>
                </c:pt>
                <c:pt idx="278">
                  <c:v>2012.875</c:v>
                </c:pt>
                <c:pt idx="279">
                  <c:v>2012.958333333333</c:v>
                </c:pt>
                <c:pt idx="280">
                  <c:v>2013.041666666667</c:v>
                </c:pt>
                <c:pt idx="281">
                  <c:v>2013.125</c:v>
                </c:pt>
                <c:pt idx="282">
                  <c:v>2013.208333333333</c:v>
                </c:pt>
                <c:pt idx="283">
                  <c:v>2013.291666666667</c:v>
                </c:pt>
                <c:pt idx="284">
                  <c:v>2013.375</c:v>
                </c:pt>
                <c:pt idx="285">
                  <c:v>2013.458333333333</c:v>
                </c:pt>
                <c:pt idx="286">
                  <c:v>2013.541666666667</c:v>
                </c:pt>
                <c:pt idx="287">
                  <c:v>2013.625</c:v>
                </c:pt>
                <c:pt idx="288">
                  <c:v>2013.708333333333</c:v>
                </c:pt>
                <c:pt idx="289">
                  <c:v>2013.791666666667</c:v>
                </c:pt>
                <c:pt idx="290">
                  <c:v>2013.875</c:v>
                </c:pt>
                <c:pt idx="291">
                  <c:v>2013.958333333333</c:v>
                </c:pt>
                <c:pt idx="292">
                  <c:v>2014.041666666667</c:v>
                </c:pt>
                <c:pt idx="293">
                  <c:v>2014.125</c:v>
                </c:pt>
                <c:pt idx="294">
                  <c:v>2014.208333333333</c:v>
                </c:pt>
                <c:pt idx="295">
                  <c:v>2014.291666666667</c:v>
                </c:pt>
                <c:pt idx="296">
                  <c:v>2014.375</c:v>
                </c:pt>
                <c:pt idx="297">
                  <c:v>2014.458333333333</c:v>
                </c:pt>
                <c:pt idx="298">
                  <c:v>2014.541666666667</c:v>
                </c:pt>
                <c:pt idx="299">
                  <c:v>2014.625</c:v>
                </c:pt>
                <c:pt idx="300">
                  <c:v>2014.708333333333</c:v>
                </c:pt>
                <c:pt idx="301">
                  <c:v>2014.791666666667</c:v>
                </c:pt>
                <c:pt idx="302">
                  <c:v>2014.875</c:v>
                </c:pt>
                <c:pt idx="303">
                  <c:v>2014.958333333333</c:v>
                </c:pt>
              </c:numCache>
            </c:numRef>
          </c:xVal>
          <c:yVal>
            <c:numRef>
              <c:f>[1]Monthly!$L$4:$L$307</c:f>
              <c:numCache>
                <c:formatCode>_-* #,##0.00_-;\-* #,##0.00_-;_-* "-"??_-;_-@_-</c:formatCode>
                <c:ptCount val="304"/>
                <c:pt idx="0">
                  <c:v>108.7155928399132</c:v>
                </c:pt>
                <c:pt idx="1">
                  <c:v>109.8983821303862</c:v>
                </c:pt>
                <c:pt idx="2">
                  <c:v>107.8764157107626</c:v>
                </c:pt>
                <c:pt idx="3">
                  <c:v>114.2083272096401</c:v>
                </c:pt>
                <c:pt idx="4">
                  <c:v>111.1525102830393</c:v>
                </c:pt>
                <c:pt idx="5">
                  <c:v>109.2687003833896</c:v>
                </c:pt>
                <c:pt idx="6">
                  <c:v>106.0411586791026</c:v>
                </c:pt>
                <c:pt idx="7">
                  <c:v>103.2894871477451</c:v>
                </c:pt>
                <c:pt idx="8">
                  <c:v>104.3880426046544</c:v>
                </c:pt>
                <c:pt idx="9">
                  <c:v>103.1232266996638</c:v>
                </c:pt>
                <c:pt idx="10">
                  <c:v>102.5597947453067</c:v>
                </c:pt>
                <c:pt idx="11">
                  <c:v>105.3988443305345</c:v>
                </c:pt>
                <c:pt idx="12">
                  <c:v>103.9868676704386</c:v>
                </c:pt>
                <c:pt idx="13">
                  <c:v>105.9135924839706</c:v>
                </c:pt>
                <c:pt idx="14">
                  <c:v>105.0397981747263</c:v>
                </c:pt>
                <c:pt idx="15">
                  <c:v>101.9101768736246</c:v>
                </c:pt>
                <c:pt idx="16">
                  <c:v>100.844526759455</c:v>
                </c:pt>
                <c:pt idx="17">
                  <c:v>102.390702955924</c:v>
                </c:pt>
                <c:pt idx="18">
                  <c:v>102.8044722201126</c:v>
                </c:pt>
                <c:pt idx="19">
                  <c:v>103.1048226654018</c:v>
                </c:pt>
                <c:pt idx="20">
                  <c:v>105.1264863427118</c:v>
                </c:pt>
                <c:pt idx="21">
                  <c:v>108.7739005258395</c:v>
                </c:pt>
                <c:pt idx="22">
                  <c:v>109.9453085616632</c:v>
                </c:pt>
                <c:pt idx="23">
                  <c:v>110.4362851625682</c:v>
                </c:pt>
                <c:pt idx="24">
                  <c:v>110.2145161776881</c:v>
                </c:pt>
                <c:pt idx="25">
                  <c:v>111.3882351453605</c:v>
                </c:pt>
                <c:pt idx="26">
                  <c:v>110.9510306962165</c:v>
                </c:pt>
                <c:pt idx="27">
                  <c:v>109.9281337680832</c:v>
                </c:pt>
                <c:pt idx="28">
                  <c:v>110.1470262445766</c:v>
                </c:pt>
                <c:pt idx="29">
                  <c:v>112.4819945279808</c:v>
                </c:pt>
                <c:pt idx="30">
                  <c:v>110.4523519887959</c:v>
                </c:pt>
                <c:pt idx="31">
                  <c:v>108.3009942165028</c:v>
                </c:pt>
                <c:pt idx="32">
                  <c:v>108.3262249298778</c:v>
                </c:pt>
                <c:pt idx="33">
                  <c:v>106.4283742162311</c:v>
                </c:pt>
                <c:pt idx="34">
                  <c:v>107.708660770976</c:v>
                </c:pt>
                <c:pt idx="35">
                  <c:v>103.888780591329</c:v>
                </c:pt>
                <c:pt idx="36">
                  <c:v>105.394615950987</c:v>
                </c:pt>
                <c:pt idx="37">
                  <c:v>105.6057309164176</c:v>
                </c:pt>
                <c:pt idx="38">
                  <c:v>107.405854236873</c:v>
                </c:pt>
                <c:pt idx="39">
                  <c:v>106.3878837874822</c:v>
                </c:pt>
                <c:pt idx="40">
                  <c:v>106.6345895473314</c:v>
                </c:pt>
                <c:pt idx="41">
                  <c:v>104.7626200637054</c:v>
                </c:pt>
                <c:pt idx="42">
                  <c:v>105.0394052050214</c:v>
                </c:pt>
                <c:pt idx="43">
                  <c:v>102.6322768150045</c:v>
                </c:pt>
                <c:pt idx="44">
                  <c:v>102.7230306613677</c:v>
                </c:pt>
                <c:pt idx="45">
                  <c:v>103.7686207324173</c:v>
                </c:pt>
                <c:pt idx="46">
                  <c:v>106.9379224464061</c:v>
                </c:pt>
                <c:pt idx="47">
                  <c:v>108.6359152695151</c:v>
                </c:pt>
                <c:pt idx="48">
                  <c:v>108.6789147129698</c:v>
                </c:pt>
                <c:pt idx="49">
                  <c:v>108.1182113150798</c:v>
                </c:pt>
                <c:pt idx="50">
                  <c:v>107.655743793532</c:v>
                </c:pt>
                <c:pt idx="51">
                  <c:v>105.3912160740071</c:v>
                </c:pt>
                <c:pt idx="52">
                  <c:v>108.3454008771103</c:v>
                </c:pt>
                <c:pt idx="53">
                  <c:v>107.7533091340317</c:v>
                </c:pt>
                <c:pt idx="54">
                  <c:v>105.1715151237213</c:v>
                </c:pt>
                <c:pt idx="55">
                  <c:v>108.4959655464896</c:v>
                </c:pt>
                <c:pt idx="56">
                  <c:v>112.7124906886471</c:v>
                </c:pt>
                <c:pt idx="57">
                  <c:v>113.9328162472752</c:v>
                </c:pt>
                <c:pt idx="58">
                  <c:v>118.921803055161</c:v>
                </c:pt>
                <c:pt idx="59">
                  <c:v>118.7474124291742</c:v>
                </c:pt>
                <c:pt idx="60">
                  <c:v>119.3907636887084</c:v>
                </c:pt>
                <c:pt idx="61">
                  <c:v>122.1353684908145</c:v>
                </c:pt>
                <c:pt idx="62">
                  <c:v>124.5658982841353</c:v>
                </c:pt>
                <c:pt idx="63">
                  <c:v>120.7932557399224</c:v>
                </c:pt>
                <c:pt idx="64">
                  <c:v>120.8570598728836</c:v>
                </c:pt>
                <c:pt idx="65">
                  <c:v>122.82483188093</c:v>
                </c:pt>
                <c:pt idx="66">
                  <c:v>128.340408248552</c:v>
                </c:pt>
                <c:pt idx="67">
                  <c:v>126.9910080729348</c:v>
                </c:pt>
                <c:pt idx="68">
                  <c:v>127.599638220718</c:v>
                </c:pt>
                <c:pt idx="69">
                  <c:v>130.6634648066533</c:v>
                </c:pt>
                <c:pt idx="70">
                  <c:v>130.1182647061761</c:v>
                </c:pt>
                <c:pt idx="71">
                  <c:v>129.0031121725315</c:v>
                </c:pt>
                <c:pt idx="72">
                  <c:v>131.0119071290833</c:v>
                </c:pt>
                <c:pt idx="73">
                  <c:v>131.68415246776</c:v>
                </c:pt>
                <c:pt idx="74">
                  <c:v>133.0894950629486</c:v>
                </c:pt>
                <c:pt idx="75">
                  <c:v>135.6134433906098</c:v>
                </c:pt>
                <c:pt idx="76">
                  <c:v>138.5508149578084</c:v>
                </c:pt>
                <c:pt idx="77">
                  <c:v>135.9355345658634</c:v>
                </c:pt>
                <c:pt idx="78">
                  <c:v>134.6355379418473</c:v>
                </c:pt>
                <c:pt idx="79">
                  <c:v>134.2746572451379</c:v>
                </c:pt>
                <c:pt idx="80">
                  <c:v>129.4749118046831</c:v>
                </c:pt>
                <c:pt idx="81">
                  <c:v>124.861129811836</c:v>
                </c:pt>
                <c:pt idx="82">
                  <c:v>121.7529005089736</c:v>
                </c:pt>
                <c:pt idx="83">
                  <c:v>121.8971859658956</c:v>
                </c:pt>
                <c:pt idx="84">
                  <c:v>119.8350978257919</c:v>
                </c:pt>
                <c:pt idx="85">
                  <c:v>121.2007554493645</c:v>
                </c:pt>
                <c:pt idx="86">
                  <c:v>124.0586821509035</c:v>
                </c:pt>
                <c:pt idx="87">
                  <c:v>124.880541462878</c:v>
                </c:pt>
                <c:pt idx="88">
                  <c:v>124.0657695568675</c:v>
                </c:pt>
                <c:pt idx="89">
                  <c:v>119.9419684352965</c:v>
                </c:pt>
                <c:pt idx="90">
                  <c:v>117.1438185349809</c:v>
                </c:pt>
                <c:pt idx="91">
                  <c:v>118.5959114605869</c:v>
                </c:pt>
                <c:pt idx="92">
                  <c:v>118.4489431430506</c:v>
                </c:pt>
                <c:pt idx="93">
                  <c:v>119.2503985211947</c:v>
                </c:pt>
                <c:pt idx="94">
                  <c:v>120.1436605653701</c:v>
                </c:pt>
                <c:pt idx="95">
                  <c:v>116.5834771299816</c:v>
                </c:pt>
                <c:pt idx="96">
                  <c:v>114.971456493939</c:v>
                </c:pt>
                <c:pt idx="97">
                  <c:v>114.0659934055058</c:v>
                </c:pt>
                <c:pt idx="98">
                  <c:v>113.527189999996</c:v>
                </c:pt>
                <c:pt idx="99">
                  <c:v>112.4485182909932</c:v>
                </c:pt>
                <c:pt idx="100">
                  <c:v>111.0627911391184</c:v>
                </c:pt>
                <c:pt idx="101">
                  <c:v>108.3776521301602</c:v>
                </c:pt>
                <c:pt idx="102">
                  <c:v>107.338972724692</c:v>
                </c:pt>
                <c:pt idx="103">
                  <c:v>104.7069700250184</c:v>
                </c:pt>
                <c:pt idx="104">
                  <c:v>103.3468687632954</c:v>
                </c:pt>
                <c:pt idx="105">
                  <c:v>104.486463291226</c:v>
                </c:pt>
                <c:pt idx="106">
                  <c:v>104.338463483215</c:v>
                </c:pt>
                <c:pt idx="107">
                  <c:v>103.9657646936054</c:v>
                </c:pt>
                <c:pt idx="108">
                  <c:v>102.2884862770888</c:v>
                </c:pt>
                <c:pt idx="109">
                  <c:v>97.82298711776451</c:v>
                </c:pt>
                <c:pt idx="110">
                  <c:v>95.4340840155121</c:v>
                </c:pt>
                <c:pt idx="111">
                  <c:v>93.28022092789852</c:v>
                </c:pt>
                <c:pt idx="112">
                  <c:v>92.54973447283778</c:v>
                </c:pt>
                <c:pt idx="113">
                  <c:v>91.88816787813828</c:v>
                </c:pt>
                <c:pt idx="114">
                  <c:v>89.09788221208584</c:v>
                </c:pt>
                <c:pt idx="115">
                  <c:v>91.98340852573875</c:v>
                </c:pt>
                <c:pt idx="116">
                  <c:v>92.73172932938066</c:v>
                </c:pt>
                <c:pt idx="117">
                  <c:v>91.47291380400671</c:v>
                </c:pt>
                <c:pt idx="118">
                  <c:v>90.84830413992555</c:v>
                </c:pt>
                <c:pt idx="119">
                  <c:v>88.69991267669097</c:v>
                </c:pt>
                <c:pt idx="120">
                  <c:v>87.75212291352337</c:v>
                </c:pt>
                <c:pt idx="121">
                  <c:v>88.7201996814378</c:v>
                </c:pt>
                <c:pt idx="122">
                  <c:v>89.03895194862308</c:v>
                </c:pt>
                <c:pt idx="123">
                  <c:v>89.54834246248014</c:v>
                </c:pt>
                <c:pt idx="124">
                  <c:v>89.92818362063894</c:v>
                </c:pt>
                <c:pt idx="125">
                  <c:v>91.417244089583</c:v>
                </c:pt>
                <c:pt idx="126">
                  <c:v>92.20347531378999</c:v>
                </c:pt>
                <c:pt idx="127">
                  <c:v>91.8712252872675</c:v>
                </c:pt>
                <c:pt idx="128">
                  <c:v>91.3906225944172</c:v>
                </c:pt>
                <c:pt idx="129">
                  <c:v>93.2573264851796</c:v>
                </c:pt>
                <c:pt idx="130">
                  <c:v>93.17748265127955</c:v>
                </c:pt>
                <c:pt idx="131">
                  <c:v>95.33892717002655</c:v>
                </c:pt>
                <c:pt idx="132">
                  <c:v>93.21137466378654</c:v>
                </c:pt>
                <c:pt idx="133">
                  <c:v>94.12651951444992</c:v>
                </c:pt>
                <c:pt idx="134">
                  <c:v>95.43054963769975</c:v>
                </c:pt>
                <c:pt idx="135">
                  <c:v>93.62596047086278</c:v>
                </c:pt>
                <c:pt idx="136">
                  <c:v>95.81467005149634</c:v>
                </c:pt>
                <c:pt idx="137">
                  <c:v>94.95398589784335</c:v>
                </c:pt>
                <c:pt idx="138">
                  <c:v>97.36196006457412</c:v>
                </c:pt>
                <c:pt idx="139">
                  <c:v>96.7417032654387</c:v>
                </c:pt>
                <c:pt idx="140">
                  <c:v>94.87128034264038</c:v>
                </c:pt>
                <c:pt idx="141">
                  <c:v>92.87559787813606</c:v>
                </c:pt>
                <c:pt idx="142">
                  <c:v>93.61964666366027</c:v>
                </c:pt>
                <c:pt idx="143">
                  <c:v>92.76484599825104</c:v>
                </c:pt>
                <c:pt idx="144">
                  <c:v>90.64273514086123</c:v>
                </c:pt>
                <c:pt idx="145">
                  <c:v>88.15144379917467</c:v>
                </c:pt>
                <c:pt idx="146">
                  <c:v>88.47574350760728</c:v>
                </c:pt>
                <c:pt idx="147">
                  <c:v>86.62528109665918</c:v>
                </c:pt>
                <c:pt idx="148">
                  <c:v>85.08162053642383</c:v>
                </c:pt>
                <c:pt idx="149">
                  <c:v>86.30927546157342</c:v>
                </c:pt>
                <c:pt idx="150">
                  <c:v>87.87712123140668</c:v>
                </c:pt>
                <c:pt idx="151">
                  <c:v>89.23009871966977</c:v>
                </c:pt>
                <c:pt idx="152">
                  <c:v>92.2199236706878</c:v>
                </c:pt>
                <c:pt idx="153">
                  <c:v>92.6145714889769</c:v>
                </c:pt>
                <c:pt idx="154">
                  <c:v>94.27970152540301</c:v>
                </c:pt>
                <c:pt idx="155">
                  <c:v>93.87399474316351</c:v>
                </c:pt>
                <c:pt idx="156">
                  <c:v>94.3461930313115</c:v>
                </c:pt>
                <c:pt idx="157">
                  <c:v>95.98991895884358</c:v>
                </c:pt>
                <c:pt idx="158">
                  <c:v>94.50617898684237</c:v>
                </c:pt>
                <c:pt idx="159">
                  <c:v>93.888459235345</c:v>
                </c:pt>
                <c:pt idx="160">
                  <c:v>95.11924116144451</c:v>
                </c:pt>
                <c:pt idx="161">
                  <c:v>94.84181013694277</c:v>
                </c:pt>
                <c:pt idx="162">
                  <c:v>95.59258735007907</c:v>
                </c:pt>
                <c:pt idx="163">
                  <c:v>97.18942820025474</c:v>
                </c:pt>
                <c:pt idx="164">
                  <c:v>99.47747415807915</c:v>
                </c:pt>
                <c:pt idx="165">
                  <c:v>101.7620607597892</c:v>
                </c:pt>
                <c:pt idx="166">
                  <c:v>104.2126242741788</c:v>
                </c:pt>
                <c:pt idx="167">
                  <c:v>105.7098319933078</c:v>
                </c:pt>
                <c:pt idx="168">
                  <c:v>108.0063904109496</c:v>
                </c:pt>
                <c:pt idx="169">
                  <c:v>109.737290132389</c:v>
                </c:pt>
                <c:pt idx="170">
                  <c:v>113.8981848194039</c:v>
                </c:pt>
                <c:pt idx="171">
                  <c:v>114.3264421993097</c:v>
                </c:pt>
                <c:pt idx="172">
                  <c:v>112.800954697601</c:v>
                </c:pt>
                <c:pt idx="173">
                  <c:v>114.4962983148991</c:v>
                </c:pt>
                <c:pt idx="174">
                  <c:v>113.5674457020483</c:v>
                </c:pt>
                <c:pt idx="175">
                  <c:v>112.409923138454</c:v>
                </c:pt>
                <c:pt idx="176">
                  <c:v>112.8547906629249</c:v>
                </c:pt>
                <c:pt idx="177">
                  <c:v>112.33222274038</c:v>
                </c:pt>
                <c:pt idx="178">
                  <c:v>113.7028634491571</c:v>
                </c:pt>
                <c:pt idx="179">
                  <c:v>113.8498745644567</c:v>
                </c:pt>
                <c:pt idx="180">
                  <c:v>114.0383753828053</c:v>
                </c:pt>
                <c:pt idx="181">
                  <c:v>113.6423403371114</c:v>
                </c:pt>
                <c:pt idx="182">
                  <c:v>116.5308465710778</c:v>
                </c:pt>
                <c:pt idx="183">
                  <c:v>114.593561499265</c:v>
                </c:pt>
                <c:pt idx="184">
                  <c:v>116.1158381208321</c:v>
                </c:pt>
                <c:pt idx="185">
                  <c:v>117.9003860742678</c:v>
                </c:pt>
                <c:pt idx="186">
                  <c:v>118.3230841496386</c:v>
                </c:pt>
                <c:pt idx="187">
                  <c:v>118.1133140915485</c:v>
                </c:pt>
                <c:pt idx="188">
                  <c:v>120.1127151136112</c:v>
                </c:pt>
                <c:pt idx="189">
                  <c:v>122.2132700380007</c:v>
                </c:pt>
                <c:pt idx="190">
                  <c:v>120.9986357761561</c:v>
                </c:pt>
                <c:pt idx="191">
                  <c:v>122.9419033595896</c:v>
                </c:pt>
                <c:pt idx="192">
                  <c:v>122.1095158186591</c:v>
                </c:pt>
                <c:pt idx="193">
                  <c:v>125.467929340379</c:v>
                </c:pt>
                <c:pt idx="194">
                  <c:v>122.8858046247798</c:v>
                </c:pt>
                <c:pt idx="195">
                  <c:v>123.8338668691544</c:v>
                </c:pt>
                <c:pt idx="196">
                  <c:v>125.1617491795836</c:v>
                </c:pt>
                <c:pt idx="197">
                  <c:v>124.9929583363615</c:v>
                </c:pt>
                <c:pt idx="198">
                  <c:v>128.0441683930043</c:v>
                </c:pt>
                <c:pt idx="199">
                  <c:v>127.2127266008124</c:v>
                </c:pt>
                <c:pt idx="200">
                  <c:v>126.9572083316947</c:v>
                </c:pt>
                <c:pt idx="201">
                  <c:v>129.7256655262295</c:v>
                </c:pt>
                <c:pt idx="202">
                  <c:v>133.8416586494595</c:v>
                </c:pt>
                <c:pt idx="203">
                  <c:v>135.607308578739</c:v>
                </c:pt>
                <c:pt idx="204">
                  <c:v>134.7478821030848</c:v>
                </c:pt>
                <c:pt idx="205">
                  <c:v>137.5069107293374</c:v>
                </c:pt>
                <c:pt idx="206">
                  <c:v>139.2006641730017</c:v>
                </c:pt>
                <c:pt idx="207">
                  <c:v>143.5135766427663</c:v>
                </c:pt>
                <c:pt idx="208">
                  <c:v>148.1679030299817</c:v>
                </c:pt>
                <c:pt idx="209">
                  <c:v>157.5237038885374</c:v>
                </c:pt>
                <c:pt idx="210">
                  <c:v>164.6311395764391</c:v>
                </c:pt>
                <c:pt idx="211">
                  <c:v>170.6328235296002</c:v>
                </c:pt>
                <c:pt idx="212">
                  <c:v>179.37564094878</c:v>
                </c:pt>
                <c:pt idx="213">
                  <c:v>182.3370996770684</c:v>
                </c:pt>
                <c:pt idx="214">
                  <c:v>187.7562939834028</c:v>
                </c:pt>
                <c:pt idx="215">
                  <c:v>191.6345310268595</c:v>
                </c:pt>
                <c:pt idx="216">
                  <c:v>201.496137668543</c:v>
                </c:pt>
                <c:pt idx="217">
                  <c:v>216.2081034255471</c:v>
                </c:pt>
                <c:pt idx="218">
                  <c:v>219.847017003193</c:v>
                </c:pt>
                <c:pt idx="219">
                  <c:v>217.4231507714481</c:v>
                </c:pt>
                <c:pt idx="220">
                  <c:v>218.2158753622489</c:v>
                </c:pt>
                <c:pt idx="221">
                  <c:v>225.8219659847102</c:v>
                </c:pt>
                <c:pt idx="222">
                  <c:v>222.3644019680937</c:v>
                </c:pt>
                <c:pt idx="223">
                  <c:v>210.5056869917616</c:v>
                </c:pt>
                <c:pt idx="224">
                  <c:v>198.6671460387737</c:v>
                </c:pt>
                <c:pt idx="225">
                  <c:v>174.6165933145166</c:v>
                </c:pt>
                <c:pt idx="226">
                  <c:v>160.1385023894091</c:v>
                </c:pt>
                <c:pt idx="227">
                  <c:v>151.2278156844764</c:v>
                </c:pt>
                <c:pt idx="228">
                  <c:v>148.729942372556</c:v>
                </c:pt>
                <c:pt idx="229">
                  <c:v>143.0490872492296</c:v>
                </c:pt>
                <c:pt idx="230">
                  <c:v>145.7005356843883</c:v>
                </c:pt>
                <c:pt idx="231">
                  <c:v>150.3530939375176</c:v>
                </c:pt>
                <c:pt idx="232">
                  <c:v>160.6355337403331</c:v>
                </c:pt>
                <c:pt idx="233">
                  <c:v>160.9847535873533</c:v>
                </c:pt>
                <c:pt idx="234">
                  <c:v>157.9828353678838</c:v>
                </c:pt>
                <c:pt idx="235">
                  <c:v>164.1401295694126</c:v>
                </c:pt>
                <c:pt idx="236">
                  <c:v>164.0626082780424</c:v>
                </c:pt>
                <c:pt idx="237">
                  <c:v>167.9289346719778</c:v>
                </c:pt>
                <c:pt idx="238">
                  <c:v>179.7032287119067</c:v>
                </c:pt>
                <c:pt idx="239">
                  <c:v>180.8626731095208</c:v>
                </c:pt>
                <c:pt idx="240">
                  <c:v>182.8079827855912</c:v>
                </c:pt>
                <c:pt idx="241">
                  <c:v>179.3936907903473</c:v>
                </c:pt>
                <c:pt idx="242">
                  <c:v>170.9256034578002</c:v>
                </c:pt>
                <c:pt idx="243">
                  <c:v>172.1637420324636</c:v>
                </c:pt>
                <c:pt idx="244">
                  <c:v>171.9724356777455</c:v>
                </c:pt>
                <c:pt idx="245">
                  <c:v>170.2362810618976</c:v>
                </c:pt>
                <c:pt idx="246">
                  <c:v>176.0455049859142</c:v>
                </c:pt>
                <c:pt idx="247">
                  <c:v>185.9831534934658</c:v>
                </c:pt>
                <c:pt idx="248">
                  <c:v>196.6248548949234</c:v>
                </c:pt>
                <c:pt idx="249">
                  <c:v>208.2932674870394</c:v>
                </c:pt>
                <c:pt idx="250">
                  <c:v>216.0628466991604</c:v>
                </c:pt>
                <c:pt idx="251">
                  <c:v>225.1760791652652</c:v>
                </c:pt>
                <c:pt idx="252">
                  <c:v>232.6970542673035</c:v>
                </c:pt>
                <c:pt idx="253">
                  <c:v>240.0934538345346</c:v>
                </c:pt>
                <c:pt idx="254">
                  <c:v>234.6094788404942</c:v>
                </c:pt>
                <c:pt idx="255">
                  <c:v>237.9753441598236</c:v>
                </c:pt>
                <c:pt idx="256">
                  <c:v>234.715102508674</c:v>
                </c:pt>
                <c:pt idx="257">
                  <c:v>235.168099210883</c:v>
                </c:pt>
                <c:pt idx="258">
                  <c:v>233.4096579299287</c:v>
                </c:pt>
                <c:pt idx="259">
                  <c:v>232.3789100982064</c:v>
                </c:pt>
                <c:pt idx="260">
                  <c:v>227.7141911362064</c:v>
                </c:pt>
                <c:pt idx="261">
                  <c:v>218.4179276572115</c:v>
                </c:pt>
                <c:pt idx="262">
                  <c:v>218.9359544650546</c:v>
                </c:pt>
                <c:pt idx="263">
                  <c:v>213.2775362002887</c:v>
                </c:pt>
                <c:pt idx="264">
                  <c:v>214.7202554742388</c:v>
                </c:pt>
                <c:pt idx="265">
                  <c:v>217.1661470601928</c:v>
                </c:pt>
                <c:pt idx="266">
                  <c:v>216.9745553856983</c:v>
                </c:pt>
                <c:pt idx="267">
                  <c:v>213.8728648655137</c:v>
                </c:pt>
                <c:pt idx="268">
                  <c:v>205.0056615355402</c:v>
                </c:pt>
                <c:pt idx="269">
                  <c:v>200.5827967507695</c:v>
                </c:pt>
                <c:pt idx="270">
                  <c:v>212.9523432879954</c:v>
                </c:pt>
                <c:pt idx="271">
                  <c:v>213.7525922734384</c:v>
                </c:pt>
                <c:pt idx="272">
                  <c:v>217.7920378919428</c:v>
                </c:pt>
                <c:pt idx="273">
                  <c:v>217.0737505966501</c:v>
                </c:pt>
                <c:pt idx="274">
                  <c:v>215.573566569883</c:v>
                </c:pt>
                <c:pt idx="275">
                  <c:v>213.7974547527425</c:v>
                </c:pt>
                <c:pt idx="276">
                  <c:v>212.9052628040288</c:v>
                </c:pt>
                <c:pt idx="277">
                  <c:v>212.621535514774</c:v>
                </c:pt>
                <c:pt idx="278">
                  <c:v>214.8468547279085</c:v>
                </c:pt>
                <c:pt idx="279">
                  <c:v>216.872458996031</c:v>
                </c:pt>
                <c:pt idx="280">
                  <c:v>214.6160409918194</c:v>
                </c:pt>
                <c:pt idx="281">
                  <c:v>211.9115773473625</c:v>
                </c:pt>
                <c:pt idx="282">
                  <c:v>207.4699872251067</c:v>
                </c:pt>
                <c:pt idx="283">
                  <c:v>204.5261252245493</c:v>
                </c:pt>
                <c:pt idx="284">
                  <c:v>203.7464015074056</c:v>
                </c:pt>
                <c:pt idx="285">
                  <c:v>206.5606737029927</c:v>
                </c:pt>
                <c:pt idx="286">
                  <c:v>205.7214131696286</c:v>
                </c:pt>
                <c:pt idx="287">
                  <c:v>206.1546272448579</c:v>
                </c:pt>
                <c:pt idx="288">
                  <c:v>203.2070699924148</c:v>
                </c:pt>
                <c:pt idx="289">
                  <c:v>208.6047748859753</c:v>
                </c:pt>
                <c:pt idx="290">
                  <c:v>213.7874868788782</c:v>
                </c:pt>
                <c:pt idx="291">
                  <c:v>211.5119183464804</c:v>
                </c:pt>
                <c:pt idx="292">
                  <c:v>210.4015062071633</c:v>
                </c:pt>
                <c:pt idx="293">
                  <c:v>208.9064177081715</c:v>
                </c:pt>
                <c:pt idx="294">
                  <c:v>204.2767604857153</c:v>
                </c:pt>
                <c:pt idx="295">
                  <c:v>198.261736449773</c:v>
                </c:pt>
                <c:pt idx="296">
                  <c:v>192.6704990216725</c:v>
                </c:pt>
                <c:pt idx="297">
                  <c:v>192.7434326463672</c:v>
                </c:pt>
                <c:pt idx="298">
                  <c:v>191.2661373626891</c:v>
                </c:pt>
                <c:pt idx="299">
                  <c:v>185.8244330848951</c:v>
                </c:pt>
                <c:pt idx="300">
                  <c:v>178.9082248115947</c:v>
                </c:pt>
                <c:pt idx="301">
                  <c:v>175.7759616184798</c:v>
                </c:pt>
                <c:pt idx="302">
                  <c:v>171.4940403511301</c:v>
                </c:pt>
                <c:pt idx="303">
                  <c:v>168.3754135357037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13586128"/>
        <c:axId val="1713621968"/>
      </c:scatterChart>
      <c:valAx>
        <c:axId val="1713586128"/>
        <c:scaling>
          <c:orientation val="minMax"/>
          <c:max val="2015.0"/>
          <c:min val="1990.0"/>
        </c:scaling>
        <c:delete val="0"/>
        <c:axPos val="b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prstDash val="sysDot"/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713621968"/>
        <c:crosses val="autoZero"/>
        <c:crossBetween val="midCat"/>
        <c:majorUnit val="2.0"/>
      </c:valAx>
      <c:valAx>
        <c:axId val="1713621968"/>
        <c:scaling>
          <c:orientation val="minMax"/>
          <c:max val="350.0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en-AU" sz="1600" dirty="0" smtClean="0">
                    <a:solidFill>
                      <a:schemeClr val="tx1"/>
                    </a:solidFill>
                    <a:latin typeface="+mj-lt"/>
                  </a:rPr>
                  <a:t>FAO Food Price Index [-]</a:t>
                </a:r>
                <a:endParaRPr lang="en-US" sz="1600" dirty="0" smtClean="0">
                  <a:solidFill>
                    <a:schemeClr val="tx1"/>
                  </a:solidFill>
                  <a:latin typeface="+mj-lt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7135861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1F0F0"/>
    </a:solidFill>
    <a:ln>
      <a:noFill/>
    </a:ln>
    <a:effectLst>
      <a:outerShdw blurRad="101600" dist="127000" dir="2700000" algn="tl" rotWithShape="0">
        <a:prstClr val="black">
          <a:alpha val="2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en-US" sz="1800" b="1">
                <a:latin typeface="+mj-lt"/>
              </a:rPr>
              <a:t>FAO Food Price Index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1363659545502"/>
          <c:y val="0.167896277860207"/>
          <c:w val="0.677346620653238"/>
          <c:h val="0.582223007829518"/>
        </c:manualLayout>
      </c:layout>
      <c:scatterChart>
        <c:scatterStyle val="lineMarker"/>
        <c:varyColors val="0"/>
        <c:ser>
          <c:idx val="0"/>
          <c:order val="1"/>
          <c:tx>
            <c:strRef>
              <c:f>[Food_price_indices_data.xls]Monthly!$L$3</c:f>
              <c:strCache>
                <c:ptCount val="1"/>
                <c:pt idx="0">
                  <c:v>FAO Food Price Index</c:v>
                </c:pt>
              </c:strCache>
            </c:strRef>
          </c:tx>
          <c:spPr>
            <a:ln w="12700" cap="rnd">
              <a:solidFill>
                <a:schemeClr val="accent4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[Food_price_indices_data.xls]Monthly!$K$4:$K$307</c:f>
              <c:numCache>
                <c:formatCode>_-* #,##0.00_-;\-* #,##0.00_-;_-* "-"??_-;_-@_-</c:formatCode>
                <c:ptCount val="304"/>
                <c:pt idx="0">
                  <c:v>1990.041666666667</c:v>
                </c:pt>
                <c:pt idx="1">
                  <c:v>1990.125</c:v>
                </c:pt>
                <c:pt idx="2">
                  <c:v>1990.208333333333</c:v>
                </c:pt>
                <c:pt idx="3">
                  <c:v>1990.291666666667</c:v>
                </c:pt>
                <c:pt idx="4">
                  <c:v>1990.375</c:v>
                </c:pt>
                <c:pt idx="5">
                  <c:v>1990.458333333333</c:v>
                </c:pt>
                <c:pt idx="6">
                  <c:v>1990.541666666667</c:v>
                </c:pt>
                <c:pt idx="7">
                  <c:v>1990.625</c:v>
                </c:pt>
                <c:pt idx="8">
                  <c:v>1990.708333333333</c:v>
                </c:pt>
                <c:pt idx="9">
                  <c:v>1990.791666666667</c:v>
                </c:pt>
                <c:pt idx="10">
                  <c:v>1990.875</c:v>
                </c:pt>
                <c:pt idx="11">
                  <c:v>1990.958333333333</c:v>
                </c:pt>
                <c:pt idx="12">
                  <c:v>1991.041666666667</c:v>
                </c:pt>
                <c:pt idx="13">
                  <c:v>1991.125</c:v>
                </c:pt>
                <c:pt idx="14">
                  <c:v>1991.208333333333</c:v>
                </c:pt>
                <c:pt idx="15">
                  <c:v>1991.291666666667</c:v>
                </c:pt>
                <c:pt idx="16">
                  <c:v>1991.375</c:v>
                </c:pt>
                <c:pt idx="17">
                  <c:v>1991.458333333333</c:v>
                </c:pt>
                <c:pt idx="18">
                  <c:v>1991.541666666667</c:v>
                </c:pt>
                <c:pt idx="19">
                  <c:v>1991.625</c:v>
                </c:pt>
                <c:pt idx="20">
                  <c:v>1991.708333333333</c:v>
                </c:pt>
                <c:pt idx="21">
                  <c:v>1991.791666666667</c:v>
                </c:pt>
                <c:pt idx="22">
                  <c:v>1991.875</c:v>
                </c:pt>
                <c:pt idx="23">
                  <c:v>1991.958333333333</c:v>
                </c:pt>
                <c:pt idx="24">
                  <c:v>1992.041666666667</c:v>
                </c:pt>
                <c:pt idx="25">
                  <c:v>1992.125</c:v>
                </c:pt>
                <c:pt idx="26">
                  <c:v>1992.208333333333</c:v>
                </c:pt>
                <c:pt idx="27">
                  <c:v>1992.291666666667</c:v>
                </c:pt>
                <c:pt idx="28">
                  <c:v>1992.375</c:v>
                </c:pt>
                <c:pt idx="29">
                  <c:v>1992.458333333333</c:v>
                </c:pt>
                <c:pt idx="30">
                  <c:v>1992.541666666667</c:v>
                </c:pt>
                <c:pt idx="31">
                  <c:v>1992.625</c:v>
                </c:pt>
                <c:pt idx="32">
                  <c:v>1992.708333333333</c:v>
                </c:pt>
                <c:pt idx="33">
                  <c:v>1992.791666666667</c:v>
                </c:pt>
                <c:pt idx="34">
                  <c:v>1992.875</c:v>
                </c:pt>
                <c:pt idx="35">
                  <c:v>1992.958333333333</c:v>
                </c:pt>
                <c:pt idx="36">
                  <c:v>1993.041666666667</c:v>
                </c:pt>
                <c:pt idx="37">
                  <c:v>1993.125</c:v>
                </c:pt>
                <c:pt idx="38">
                  <c:v>1993.208333333333</c:v>
                </c:pt>
                <c:pt idx="39">
                  <c:v>1993.291666666667</c:v>
                </c:pt>
                <c:pt idx="40">
                  <c:v>1993.375</c:v>
                </c:pt>
                <c:pt idx="41">
                  <c:v>1993.458333333333</c:v>
                </c:pt>
                <c:pt idx="42">
                  <c:v>1993.541666666667</c:v>
                </c:pt>
                <c:pt idx="43">
                  <c:v>1993.625</c:v>
                </c:pt>
                <c:pt idx="44">
                  <c:v>1993.708333333333</c:v>
                </c:pt>
                <c:pt idx="45">
                  <c:v>1993.791666666667</c:v>
                </c:pt>
                <c:pt idx="46">
                  <c:v>1993.875</c:v>
                </c:pt>
                <c:pt idx="47">
                  <c:v>1993.958333333333</c:v>
                </c:pt>
                <c:pt idx="48">
                  <c:v>1994.041666666667</c:v>
                </c:pt>
                <c:pt idx="49">
                  <c:v>1994.125</c:v>
                </c:pt>
                <c:pt idx="50">
                  <c:v>1994.208333333333</c:v>
                </c:pt>
                <c:pt idx="51">
                  <c:v>1994.291666666667</c:v>
                </c:pt>
                <c:pt idx="52">
                  <c:v>1994.375</c:v>
                </c:pt>
                <c:pt idx="53">
                  <c:v>1994.458333333333</c:v>
                </c:pt>
                <c:pt idx="54">
                  <c:v>1994.541666666667</c:v>
                </c:pt>
                <c:pt idx="55">
                  <c:v>1994.625</c:v>
                </c:pt>
                <c:pt idx="56">
                  <c:v>1994.708333333333</c:v>
                </c:pt>
                <c:pt idx="57">
                  <c:v>1994.791666666667</c:v>
                </c:pt>
                <c:pt idx="58">
                  <c:v>1994.875</c:v>
                </c:pt>
                <c:pt idx="59">
                  <c:v>1994.958333333333</c:v>
                </c:pt>
                <c:pt idx="60">
                  <c:v>1995.041666666667</c:v>
                </c:pt>
                <c:pt idx="61">
                  <c:v>1995.125</c:v>
                </c:pt>
                <c:pt idx="62">
                  <c:v>1995.208333333333</c:v>
                </c:pt>
                <c:pt idx="63">
                  <c:v>1995.291666666667</c:v>
                </c:pt>
                <c:pt idx="64">
                  <c:v>1995.375</c:v>
                </c:pt>
                <c:pt idx="65">
                  <c:v>1995.458333333333</c:v>
                </c:pt>
                <c:pt idx="66">
                  <c:v>1995.541666666667</c:v>
                </c:pt>
                <c:pt idx="67">
                  <c:v>1995.625</c:v>
                </c:pt>
                <c:pt idx="68">
                  <c:v>1995.708333333333</c:v>
                </c:pt>
                <c:pt idx="69">
                  <c:v>1995.791666666667</c:v>
                </c:pt>
                <c:pt idx="70">
                  <c:v>1995.875</c:v>
                </c:pt>
                <c:pt idx="71">
                  <c:v>1995.958333333333</c:v>
                </c:pt>
                <c:pt idx="72">
                  <c:v>1996.041666666667</c:v>
                </c:pt>
                <c:pt idx="73">
                  <c:v>1996.125</c:v>
                </c:pt>
                <c:pt idx="74">
                  <c:v>1996.208333333333</c:v>
                </c:pt>
                <c:pt idx="75">
                  <c:v>1996.291666666667</c:v>
                </c:pt>
                <c:pt idx="76">
                  <c:v>1996.375</c:v>
                </c:pt>
                <c:pt idx="77">
                  <c:v>1996.458333333333</c:v>
                </c:pt>
                <c:pt idx="78">
                  <c:v>1996.541666666667</c:v>
                </c:pt>
                <c:pt idx="79">
                  <c:v>1996.625</c:v>
                </c:pt>
                <c:pt idx="80">
                  <c:v>1996.708333333333</c:v>
                </c:pt>
                <c:pt idx="81">
                  <c:v>1996.791666666667</c:v>
                </c:pt>
                <c:pt idx="82">
                  <c:v>1996.875</c:v>
                </c:pt>
                <c:pt idx="83">
                  <c:v>1996.958333333333</c:v>
                </c:pt>
                <c:pt idx="84">
                  <c:v>1997.041666666667</c:v>
                </c:pt>
                <c:pt idx="85">
                  <c:v>1997.125</c:v>
                </c:pt>
                <c:pt idx="86">
                  <c:v>1997.208333333333</c:v>
                </c:pt>
                <c:pt idx="87">
                  <c:v>1997.291666666667</c:v>
                </c:pt>
                <c:pt idx="88">
                  <c:v>1997.375</c:v>
                </c:pt>
                <c:pt idx="89">
                  <c:v>1997.458333333333</c:v>
                </c:pt>
                <c:pt idx="90">
                  <c:v>1997.541666666667</c:v>
                </c:pt>
                <c:pt idx="91">
                  <c:v>1997.625</c:v>
                </c:pt>
                <c:pt idx="92">
                  <c:v>1997.708333333333</c:v>
                </c:pt>
                <c:pt idx="93">
                  <c:v>1997.791666666667</c:v>
                </c:pt>
                <c:pt idx="94">
                  <c:v>1997.875</c:v>
                </c:pt>
                <c:pt idx="95">
                  <c:v>1997.958333333333</c:v>
                </c:pt>
                <c:pt idx="96">
                  <c:v>1998.041666666667</c:v>
                </c:pt>
                <c:pt idx="97">
                  <c:v>1998.125</c:v>
                </c:pt>
                <c:pt idx="98">
                  <c:v>1998.208333333333</c:v>
                </c:pt>
                <c:pt idx="99">
                  <c:v>1998.291666666667</c:v>
                </c:pt>
                <c:pt idx="100">
                  <c:v>1998.375</c:v>
                </c:pt>
                <c:pt idx="101">
                  <c:v>1998.458333333333</c:v>
                </c:pt>
                <c:pt idx="102">
                  <c:v>1998.541666666667</c:v>
                </c:pt>
                <c:pt idx="103">
                  <c:v>1998.625</c:v>
                </c:pt>
                <c:pt idx="104">
                  <c:v>1998.708333333333</c:v>
                </c:pt>
                <c:pt idx="105">
                  <c:v>1998.791666666667</c:v>
                </c:pt>
                <c:pt idx="106">
                  <c:v>1998.875</c:v>
                </c:pt>
                <c:pt idx="107">
                  <c:v>1998.958333333333</c:v>
                </c:pt>
                <c:pt idx="108">
                  <c:v>1999.041666666667</c:v>
                </c:pt>
                <c:pt idx="109">
                  <c:v>1999.041666666667</c:v>
                </c:pt>
                <c:pt idx="110">
                  <c:v>1999.125</c:v>
                </c:pt>
                <c:pt idx="111">
                  <c:v>1999.208333333333</c:v>
                </c:pt>
                <c:pt idx="112">
                  <c:v>1999.291666666667</c:v>
                </c:pt>
                <c:pt idx="113">
                  <c:v>1999.375</c:v>
                </c:pt>
                <c:pt idx="114">
                  <c:v>1999.458333333333</c:v>
                </c:pt>
                <c:pt idx="115">
                  <c:v>1999.541666666667</c:v>
                </c:pt>
                <c:pt idx="116">
                  <c:v>1999.625</c:v>
                </c:pt>
                <c:pt idx="117">
                  <c:v>1999.708333333333</c:v>
                </c:pt>
                <c:pt idx="118">
                  <c:v>1999.791666666667</c:v>
                </c:pt>
                <c:pt idx="119">
                  <c:v>1999.875</c:v>
                </c:pt>
                <c:pt idx="120">
                  <c:v>1999.958333333333</c:v>
                </c:pt>
                <c:pt idx="121">
                  <c:v>2000.041666666667</c:v>
                </c:pt>
                <c:pt idx="122">
                  <c:v>2000.125</c:v>
                </c:pt>
                <c:pt idx="123">
                  <c:v>2000.208333333333</c:v>
                </c:pt>
                <c:pt idx="124">
                  <c:v>2000.291666666667</c:v>
                </c:pt>
                <c:pt idx="125">
                  <c:v>2000.375</c:v>
                </c:pt>
                <c:pt idx="126">
                  <c:v>2000.458333333333</c:v>
                </c:pt>
                <c:pt idx="127">
                  <c:v>2000.541666666667</c:v>
                </c:pt>
                <c:pt idx="128">
                  <c:v>2000.625</c:v>
                </c:pt>
                <c:pt idx="129">
                  <c:v>2000.708333333333</c:v>
                </c:pt>
                <c:pt idx="130">
                  <c:v>2000.791666666667</c:v>
                </c:pt>
                <c:pt idx="131">
                  <c:v>2000.875</c:v>
                </c:pt>
                <c:pt idx="132">
                  <c:v>2000.958333333333</c:v>
                </c:pt>
                <c:pt idx="133">
                  <c:v>2001.041666666667</c:v>
                </c:pt>
                <c:pt idx="134">
                  <c:v>2001.125</c:v>
                </c:pt>
                <c:pt idx="135">
                  <c:v>2001.208333333333</c:v>
                </c:pt>
                <c:pt idx="136">
                  <c:v>2001.291666666667</c:v>
                </c:pt>
                <c:pt idx="137">
                  <c:v>2001.375</c:v>
                </c:pt>
                <c:pt idx="138">
                  <c:v>2001.458333333333</c:v>
                </c:pt>
                <c:pt idx="139">
                  <c:v>2001.541666666667</c:v>
                </c:pt>
                <c:pt idx="140">
                  <c:v>2001.625</c:v>
                </c:pt>
                <c:pt idx="141">
                  <c:v>2001.708333333333</c:v>
                </c:pt>
                <c:pt idx="142">
                  <c:v>2001.791666666667</c:v>
                </c:pt>
                <c:pt idx="143">
                  <c:v>2001.875</c:v>
                </c:pt>
                <c:pt idx="144">
                  <c:v>2001.958333333333</c:v>
                </c:pt>
                <c:pt idx="145">
                  <c:v>2002.041666666667</c:v>
                </c:pt>
                <c:pt idx="146">
                  <c:v>2002.125</c:v>
                </c:pt>
                <c:pt idx="147">
                  <c:v>2002.208333333333</c:v>
                </c:pt>
                <c:pt idx="148">
                  <c:v>2002.291666666667</c:v>
                </c:pt>
                <c:pt idx="149">
                  <c:v>2002.375</c:v>
                </c:pt>
                <c:pt idx="150">
                  <c:v>2002.458333333333</c:v>
                </c:pt>
                <c:pt idx="151">
                  <c:v>2002.541666666667</c:v>
                </c:pt>
                <c:pt idx="152">
                  <c:v>2002.625</c:v>
                </c:pt>
                <c:pt idx="153">
                  <c:v>2002.708333333333</c:v>
                </c:pt>
                <c:pt idx="154">
                  <c:v>2002.791666666667</c:v>
                </c:pt>
                <c:pt idx="155">
                  <c:v>2002.875</c:v>
                </c:pt>
                <c:pt idx="156">
                  <c:v>2002.958333333333</c:v>
                </c:pt>
                <c:pt idx="157">
                  <c:v>2003.041666666667</c:v>
                </c:pt>
                <c:pt idx="158">
                  <c:v>2003.041666666667</c:v>
                </c:pt>
                <c:pt idx="159">
                  <c:v>2003.125</c:v>
                </c:pt>
                <c:pt idx="160">
                  <c:v>2003.208333333333</c:v>
                </c:pt>
                <c:pt idx="161">
                  <c:v>2003.291666666667</c:v>
                </c:pt>
                <c:pt idx="162">
                  <c:v>2003.375</c:v>
                </c:pt>
                <c:pt idx="163">
                  <c:v>2003.458333333333</c:v>
                </c:pt>
                <c:pt idx="164">
                  <c:v>2003.541666666667</c:v>
                </c:pt>
                <c:pt idx="165">
                  <c:v>2003.625</c:v>
                </c:pt>
                <c:pt idx="166">
                  <c:v>2003.708333333333</c:v>
                </c:pt>
                <c:pt idx="167">
                  <c:v>2003.791666666667</c:v>
                </c:pt>
                <c:pt idx="168">
                  <c:v>2003.875</c:v>
                </c:pt>
                <c:pt idx="169">
                  <c:v>2003.958333333333</c:v>
                </c:pt>
                <c:pt idx="170">
                  <c:v>2004.041666666667</c:v>
                </c:pt>
                <c:pt idx="171">
                  <c:v>2004.125</c:v>
                </c:pt>
                <c:pt idx="172">
                  <c:v>2004.208333333333</c:v>
                </c:pt>
                <c:pt idx="173">
                  <c:v>2004.291666666667</c:v>
                </c:pt>
                <c:pt idx="174">
                  <c:v>2004.375</c:v>
                </c:pt>
                <c:pt idx="175">
                  <c:v>2004.458333333333</c:v>
                </c:pt>
                <c:pt idx="176">
                  <c:v>2004.541666666667</c:v>
                </c:pt>
                <c:pt idx="177">
                  <c:v>2004.625</c:v>
                </c:pt>
                <c:pt idx="178">
                  <c:v>2004.708333333333</c:v>
                </c:pt>
                <c:pt idx="179">
                  <c:v>2004.791666666667</c:v>
                </c:pt>
                <c:pt idx="180">
                  <c:v>2004.875</c:v>
                </c:pt>
                <c:pt idx="181">
                  <c:v>2004.958333333333</c:v>
                </c:pt>
                <c:pt idx="182">
                  <c:v>2005.041666666667</c:v>
                </c:pt>
                <c:pt idx="183">
                  <c:v>2005.125</c:v>
                </c:pt>
                <c:pt idx="184">
                  <c:v>2005.208333333333</c:v>
                </c:pt>
                <c:pt idx="185">
                  <c:v>2005.291666666667</c:v>
                </c:pt>
                <c:pt idx="186">
                  <c:v>2005.375</c:v>
                </c:pt>
                <c:pt idx="187">
                  <c:v>2005.458333333333</c:v>
                </c:pt>
                <c:pt idx="188">
                  <c:v>2005.541666666667</c:v>
                </c:pt>
                <c:pt idx="189">
                  <c:v>2005.625</c:v>
                </c:pt>
                <c:pt idx="190">
                  <c:v>2005.708333333333</c:v>
                </c:pt>
                <c:pt idx="191">
                  <c:v>2005.791666666667</c:v>
                </c:pt>
                <c:pt idx="192">
                  <c:v>2005.875</c:v>
                </c:pt>
                <c:pt idx="193">
                  <c:v>2005.958333333333</c:v>
                </c:pt>
                <c:pt idx="194">
                  <c:v>2006.041666666667</c:v>
                </c:pt>
                <c:pt idx="195">
                  <c:v>2006.125</c:v>
                </c:pt>
                <c:pt idx="196">
                  <c:v>2006.208333333333</c:v>
                </c:pt>
                <c:pt idx="197">
                  <c:v>2006.291666666667</c:v>
                </c:pt>
                <c:pt idx="198">
                  <c:v>2006.375</c:v>
                </c:pt>
                <c:pt idx="199">
                  <c:v>2006.458333333333</c:v>
                </c:pt>
                <c:pt idx="200">
                  <c:v>2006.541666666667</c:v>
                </c:pt>
                <c:pt idx="201">
                  <c:v>2006.625</c:v>
                </c:pt>
                <c:pt idx="202">
                  <c:v>2006.708333333333</c:v>
                </c:pt>
                <c:pt idx="203">
                  <c:v>2006.791666666667</c:v>
                </c:pt>
                <c:pt idx="204">
                  <c:v>2006.875</c:v>
                </c:pt>
                <c:pt idx="205">
                  <c:v>2006.958333333333</c:v>
                </c:pt>
                <c:pt idx="206">
                  <c:v>2007.041666666667</c:v>
                </c:pt>
                <c:pt idx="207">
                  <c:v>2007.041666666667</c:v>
                </c:pt>
                <c:pt idx="208">
                  <c:v>2007.125</c:v>
                </c:pt>
                <c:pt idx="209">
                  <c:v>2007.208333333333</c:v>
                </c:pt>
                <c:pt idx="210">
                  <c:v>2007.291666666667</c:v>
                </c:pt>
                <c:pt idx="211">
                  <c:v>2007.375</c:v>
                </c:pt>
                <c:pt idx="212">
                  <c:v>2007.458333333333</c:v>
                </c:pt>
                <c:pt idx="213">
                  <c:v>2007.541666666667</c:v>
                </c:pt>
                <c:pt idx="214">
                  <c:v>2007.625</c:v>
                </c:pt>
                <c:pt idx="215">
                  <c:v>2007.708333333333</c:v>
                </c:pt>
                <c:pt idx="216">
                  <c:v>2007.791666666667</c:v>
                </c:pt>
                <c:pt idx="217">
                  <c:v>2007.875</c:v>
                </c:pt>
                <c:pt idx="218">
                  <c:v>2007.958333333333</c:v>
                </c:pt>
                <c:pt idx="219">
                  <c:v>2008.041666666667</c:v>
                </c:pt>
                <c:pt idx="220">
                  <c:v>2008.125</c:v>
                </c:pt>
                <c:pt idx="221">
                  <c:v>2008.208333333333</c:v>
                </c:pt>
                <c:pt idx="222">
                  <c:v>2008.291666666667</c:v>
                </c:pt>
                <c:pt idx="223">
                  <c:v>2008.375</c:v>
                </c:pt>
                <c:pt idx="224">
                  <c:v>2008.458333333333</c:v>
                </c:pt>
                <c:pt idx="225">
                  <c:v>2008.541666666667</c:v>
                </c:pt>
                <c:pt idx="226">
                  <c:v>2008.625</c:v>
                </c:pt>
                <c:pt idx="227">
                  <c:v>2008.708333333333</c:v>
                </c:pt>
                <c:pt idx="228">
                  <c:v>2008.791666666667</c:v>
                </c:pt>
                <c:pt idx="229">
                  <c:v>2008.875</c:v>
                </c:pt>
                <c:pt idx="230">
                  <c:v>2008.958333333333</c:v>
                </c:pt>
                <c:pt idx="231">
                  <c:v>2009.041666666667</c:v>
                </c:pt>
                <c:pt idx="232">
                  <c:v>2009.125</c:v>
                </c:pt>
                <c:pt idx="233">
                  <c:v>2009.208333333333</c:v>
                </c:pt>
                <c:pt idx="234">
                  <c:v>2009.291666666667</c:v>
                </c:pt>
                <c:pt idx="235">
                  <c:v>2009.375</c:v>
                </c:pt>
                <c:pt idx="236">
                  <c:v>2009.458333333333</c:v>
                </c:pt>
                <c:pt idx="237">
                  <c:v>2009.541666666667</c:v>
                </c:pt>
                <c:pt idx="238">
                  <c:v>2009.625</c:v>
                </c:pt>
                <c:pt idx="239">
                  <c:v>2009.708333333333</c:v>
                </c:pt>
                <c:pt idx="240">
                  <c:v>2009.791666666667</c:v>
                </c:pt>
                <c:pt idx="241">
                  <c:v>2009.875</c:v>
                </c:pt>
                <c:pt idx="242">
                  <c:v>2009.958333333333</c:v>
                </c:pt>
                <c:pt idx="243">
                  <c:v>2010.041666666667</c:v>
                </c:pt>
                <c:pt idx="244">
                  <c:v>2010.125</c:v>
                </c:pt>
                <c:pt idx="245">
                  <c:v>2010.208333333333</c:v>
                </c:pt>
                <c:pt idx="246">
                  <c:v>2010.291666666667</c:v>
                </c:pt>
                <c:pt idx="247">
                  <c:v>2010.375</c:v>
                </c:pt>
                <c:pt idx="248">
                  <c:v>2010.458333333333</c:v>
                </c:pt>
                <c:pt idx="249">
                  <c:v>2010.541666666667</c:v>
                </c:pt>
                <c:pt idx="250">
                  <c:v>2010.625</c:v>
                </c:pt>
                <c:pt idx="251">
                  <c:v>2010.708333333333</c:v>
                </c:pt>
                <c:pt idx="252">
                  <c:v>2010.791666666667</c:v>
                </c:pt>
                <c:pt idx="253">
                  <c:v>2010.875</c:v>
                </c:pt>
                <c:pt idx="254">
                  <c:v>2010.958333333333</c:v>
                </c:pt>
                <c:pt idx="255">
                  <c:v>2011.041666666667</c:v>
                </c:pt>
                <c:pt idx="256">
                  <c:v>2011.041666666667</c:v>
                </c:pt>
                <c:pt idx="257">
                  <c:v>2011.125</c:v>
                </c:pt>
                <c:pt idx="258">
                  <c:v>2011.208333333333</c:v>
                </c:pt>
                <c:pt idx="259">
                  <c:v>2011.291666666667</c:v>
                </c:pt>
                <c:pt idx="260">
                  <c:v>2011.375</c:v>
                </c:pt>
                <c:pt idx="261">
                  <c:v>2011.458333333333</c:v>
                </c:pt>
                <c:pt idx="262">
                  <c:v>2011.541666666667</c:v>
                </c:pt>
                <c:pt idx="263">
                  <c:v>2011.625</c:v>
                </c:pt>
                <c:pt idx="264">
                  <c:v>2011.708333333333</c:v>
                </c:pt>
                <c:pt idx="265">
                  <c:v>2011.791666666667</c:v>
                </c:pt>
                <c:pt idx="266">
                  <c:v>2011.875</c:v>
                </c:pt>
                <c:pt idx="267">
                  <c:v>2011.958333333333</c:v>
                </c:pt>
                <c:pt idx="268">
                  <c:v>2012.041666666667</c:v>
                </c:pt>
                <c:pt idx="269">
                  <c:v>2012.125</c:v>
                </c:pt>
                <c:pt idx="270">
                  <c:v>2012.208333333333</c:v>
                </c:pt>
                <c:pt idx="271">
                  <c:v>2012.291666666667</c:v>
                </c:pt>
                <c:pt idx="272">
                  <c:v>2012.375</c:v>
                </c:pt>
                <c:pt idx="273">
                  <c:v>2012.458333333333</c:v>
                </c:pt>
                <c:pt idx="274">
                  <c:v>2012.541666666667</c:v>
                </c:pt>
                <c:pt idx="275">
                  <c:v>2012.625</c:v>
                </c:pt>
                <c:pt idx="276">
                  <c:v>2012.708333333333</c:v>
                </c:pt>
                <c:pt idx="277">
                  <c:v>2012.791666666667</c:v>
                </c:pt>
                <c:pt idx="278">
                  <c:v>2012.875</c:v>
                </c:pt>
                <c:pt idx="279">
                  <c:v>2012.958333333333</c:v>
                </c:pt>
                <c:pt idx="280">
                  <c:v>2013.041666666667</c:v>
                </c:pt>
                <c:pt idx="281">
                  <c:v>2013.125</c:v>
                </c:pt>
                <c:pt idx="282">
                  <c:v>2013.208333333333</c:v>
                </c:pt>
                <c:pt idx="283">
                  <c:v>2013.291666666667</c:v>
                </c:pt>
                <c:pt idx="284">
                  <c:v>2013.375</c:v>
                </c:pt>
                <c:pt idx="285">
                  <c:v>2013.458333333333</c:v>
                </c:pt>
                <c:pt idx="286">
                  <c:v>2013.541666666667</c:v>
                </c:pt>
                <c:pt idx="287">
                  <c:v>2013.625</c:v>
                </c:pt>
                <c:pt idx="288">
                  <c:v>2013.708333333333</c:v>
                </c:pt>
                <c:pt idx="289">
                  <c:v>2013.791666666667</c:v>
                </c:pt>
                <c:pt idx="290">
                  <c:v>2013.875</c:v>
                </c:pt>
                <c:pt idx="291">
                  <c:v>2013.958333333333</c:v>
                </c:pt>
                <c:pt idx="292">
                  <c:v>2014.041666666667</c:v>
                </c:pt>
                <c:pt idx="293">
                  <c:v>2014.125</c:v>
                </c:pt>
                <c:pt idx="294">
                  <c:v>2014.208333333333</c:v>
                </c:pt>
                <c:pt idx="295">
                  <c:v>2014.291666666667</c:v>
                </c:pt>
                <c:pt idx="296">
                  <c:v>2014.375</c:v>
                </c:pt>
                <c:pt idx="297">
                  <c:v>2014.458333333333</c:v>
                </c:pt>
                <c:pt idx="298">
                  <c:v>2014.541666666667</c:v>
                </c:pt>
                <c:pt idx="299">
                  <c:v>2014.625</c:v>
                </c:pt>
                <c:pt idx="300">
                  <c:v>2014.708333333333</c:v>
                </c:pt>
                <c:pt idx="301">
                  <c:v>2014.791666666667</c:v>
                </c:pt>
                <c:pt idx="302">
                  <c:v>2014.875</c:v>
                </c:pt>
                <c:pt idx="303">
                  <c:v>2014.958333333333</c:v>
                </c:pt>
              </c:numCache>
            </c:numRef>
          </c:xVal>
          <c:yVal>
            <c:numRef>
              <c:f>[Food_price_indices_data.xls]Monthly!$L$4:$L$307</c:f>
              <c:numCache>
                <c:formatCode>_-* #,##0.00_-;\-* #,##0.00_-;_-* "-"??_-;_-@_-</c:formatCode>
                <c:ptCount val="304"/>
                <c:pt idx="0">
                  <c:v>108.7155928399132</c:v>
                </c:pt>
                <c:pt idx="1">
                  <c:v>109.8983821303862</c:v>
                </c:pt>
                <c:pt idx="2">
                  <c:v>107.8764157107626</c:v>
                </c:pt>
                <c:pt idx="3">
                  <c:v>114.2083272096401</c:v>
                </c:pt>
                <c:pt idx="4">
                  <c:v>111.1525102830393</c:v>
                </c:pt>
                <c:pt idx="5">
                  <c:v>109.2687003833896</c:v>
                </c:pt>
                <c:pt idx="6">
                  <c:v>106.0411586791026</c:v>
                </c:pt>
                <c:pt idx="7">
                  <c:v>103.2894871477451</c:v>
                </c:pt>
                <c:pt idx="8">
                  <c:v>104.3880426046544</c:v>
                </c:pt>
                <c:pt idx="9">
                  <c:v>103.1232266996638</c:v>
                </c:pt>
                <c:pt idx="10">
                  <c:v>102.5597947453067</c:v>
                </c:pt>
                <c:pt idx="11">
                  <c:v>105.3988443305345</c:v>
                </c:pt>
                <c:pt idx="12">
                  <c:v>103.9868676704386</c:v>
                </c:pt>
                <c:pt idx="13">
                  <c:v>105.9135924839706</c:v>
                </c:pt>
                <c:pt idx="14">
                  <c:v>105.0397981747263</c:v>
                </c:pt>
                <c:pt idx="15">
                  <c:v>101.9101768736246</c:v>
                </c:pt>
                <c:pt idx="16">
                  <c:v>100.844526759455</c:v>
                </c:pt>
                <c:pt idx="17">
                  <c:v>102.390702955924</c:v>
                </c:pt>
                <c:pt idx="18">
                  <c:v>102.8044722201126</c:v>
                </c:pt>
                <c:pt idx="19">
                  <c:v>103.1048226654018</c:v>
                </c:pt>
                <c:pt idx="20">
                  <c:v>105.1264863427118</c:v>
                </c:pt>
                <c:pt idx="21">
                  <c:v>108.7739005258395</c:v>
                </c:pt>
                <c:pt idx="22">
                  <c:v>109.9453085616632</c:v>
                </c:pt>
                <c:pt idx="23">
                  <c:v>110.4362851625682</c:v>
                </c:pt>
                <c:pt idx="24">
                  <c:v>110.2145161776881</c:v>
                </c:pt>
                <c:pt idx="25">
                  <c:v>111.3882351453605</c:v>
                </c:pt>
                <c:pt idx="26">
                  <c:v>110.9510306962165</c:v>
                </c:pt>
                <c:pt idx="27">
                  <c:v>109.9281337680832</c:v>
                </c:pt>
                <c:pt idx="28">
                  <c:v>110.1470262445766</c:v>
                </c:pt>
                <c:pt idx="29">
                  <c:v>112.4819945279808</c:v>
                </c:pt>
                <c:pt idx="30">
                  <c:v>110.4523519887959</c:v>
                </c:pt>
                <c:pt idx="31">
                  <c:v>108.3009942165028</c:v>
                </c:pt>
                <c:pt idx="32">
                  <c:v>108.3262249298778</c:v>
                </c:pt>
                <c:pt idx="33">
                  <c:v>106.4283742162311</c:v>
                </c:pt>
                <c:pt idx="34">
                  <c:v>107.708660770976</c:v>
                </c:pt>
                <c:pt idx="35">
                  <c:v>103.888780591329</c:v>
                </c:pt>
                <c:pt idx="36">
                  <c:v>105.394615950987</c:v>
                </c:pt>
                <c:pt idx="37">
                  <c:v>105.6057309164176</c:v>
                </c:pt>
                <c:pt idx="38">
                  <c:v>107.405854236873</c:v>
                </c:pt>
                <c:pt idx="39">
                  <c:v>106.3878837874822</c:v>
                </c:pt>
                <c:pt idx="40">
                  <c:v>106.6345895473314</c:v>
                </c:pt>
                <c:pt idx="41">
                  <c:v>104.7626200637054</c:v>
                </c:pt>
                <c:pt idx="42">
                  <c:v>105.0394052050214</c:v>
                </c:pt>
                <c:pt idx="43">
                  <c:v>102.6322768150045</c:v>
                </c:pt>
                <c:pt idx="44">
                  <c:v>102.7230306613677</c:v>
                </c:pt>
                <c:pt idx="45">
                  <c:v>103.7686207324173</c:v>
                </c:pt>
                <c:pt idx="46">
                  <c:v>106.9379224464061</c:v>
                </c:pt>
                <c:pt idx="47">
                  <c:v>108.6359152695151</c:v>
                </c:pt>
                <c:pt idx="48">
                  <c:v>108.6789147129698</c:v>
                </c:pt>
                <c:pt idx="49">
                  <c:v>108.1182113150798</c:v>
                </c:pt>
                <c:pt idx="50">
                  <c:v>107.655743793532</c:v>
                </c:pt>
                <c:pt idx="51">
                  <c:v>105.3912160740071</c:v>
                </c:pt>
                <c:pt idx="52">
                  <c:v>108.3454008771103</c:v>
                </c:pt>
                <c:pt idx="53">
                  <c:v>107.7533091340317</c:v>
                </c:pt>
                <c:pt idx="54">
                  <c:v>105.1715151237213</c:v>
                </c:pt>
                <c:pt idx="55">
                  <c:v>108.4959655464896</c:v>
                </c:pt>
                <c:pt idx="56">
                  <c:v>112.7124906886471</c:v>
                </c:pt>
                <c:pt idx="57">
                  <c:v>113.9328162472752</c:v>
                </c:pt>
                <c:pt idx="58">
                  <c:v>118.921803055161</c:v>
                </c:pt>
                <c:pt idx="59">
                  <c:v>118.7474124291742</c:v>
                </c:pt>
                <c:pt idx="60">
                  <c:v>119.3907636887084</c:v>
                </c:pt>
                <c:pt idx="61">
                  <c:v>122.1353684908145</c:v>
                </c:pt>
                <c:pt idx="62">
                  <c:v>124.5658982841353</c:v>
                </c:pt>
                <c:pt idx="63">
                  <c:v>120.7932557399224</c:v>
                </c:pt>
                <c:pt idx="64">
                  <c:v>120.8570598728836</c:v>
                </c:pt>
                <c:pt idx="65">
                  <c:v>122.82483188093</c:v>
                </c:pt>
                <c:pt idx="66">
                  <c:v>128.340408248552</c:v>
                </c:pt>
                <c:pt idx="67">
                  <c:v>126.9910080729348</c:v>
                </c:pt>
                <c:pt idx="68">
                  <c:v>127.599638220718</c:v>
                </c:pt>
                <c:pt idx="69">
                  <c:v>130.6634648066533</c:v>
                </c:pt>
                <c:pt idx="70">
                  <c:v>130.1182647061761</c:v>
                </c:pt>
                <c:pt idx="71">
                  <c:v>129.0031121725315</c:v>
                </c:pt>
                <c:pt idx="72">
                  <c:v>131.0119071290833</c:v>
                </c:pt>
                <c:pt idx="73">
                  <c:v>131.68415246776</c:v>
                </c:pt>
                <c:pt idx="74">
                  <c:v>133.0894950629486</c:v>
                </c:pt>
                <c:pt idx="75">
                  <c:v>135.6134433906098</c:v>
                </c:pt>
                <c:pt idx="76">
                  <c:v>138.5508149578084</c:v>
                </c:pt>
                <c:pt idx="77">
                  <c:v>135.9355345658634</c:v>
                </c:pt>
                <c:pt idx="78">
                  <c:v>134.6355379418473</c:v>
                </c:pt>
                <c:pt idx="79">
                  <c:v>134.2746572451379</c:v>
                </c:pt>
                <c:pt idx="80">
                  <c:v>129.4749118046831</c:v>
                </c:pt>
                <c:pt idx="81">
                  <c:v>124.861129811836</c:v>
                </c:pt>
                <c:pt idx="82">
                  <c:v>121.7529005089736</c:v>
                </c:pt>
                <c:pt idx="83">
                  <c:v>121.8971859658956</c:v>
                </c:pt>
                <c:pt idx="84">
                  <c:v>119.8350978257919</c:v>
                </c:pt>
                <c:pt idx="85">
                  <c:v>121.2007554493645</c:v>
                </c:pt>
                <c:pt idx="86">
                  <c:v>124.0586821509035</c:v>
                </c:pt>
                <c:pt idx="87">
                  <c:v>124.880541462878</c:v>
                </c:pt>
                <c:pt idx="88">
                  <c:v>124.0657695568675</c:v>
                </c:pt>
                <c:pt idx="89">
                  <c:v>119.9419684352965</c:v>
                </c:pt>
                <c:pt idx="90">
                  <c:v>117.1438185349809</c:v>
                </c:pt>
                <c:pt idx="91">
                  <c:v>118.5959114605869</c:v>
                </c:pt>
                <c:pt idx="92">
                  <c:v>118.4489431430506</c:v>
                </c:pt>
                <c:pt idx="93">
                  <c:v>119.2503985211947</c:v>
                </c:pt>
                <c:pt idx="94">
                  <c:v>120.1436605653701</c:v>
                </c:pt>
                <c:pt idx="95">
                  <c:v>116.5834771299816</c:v>
                </c:pt>
                <c:pt idx="96">
                  <c:v>114.971456493939</c:v>
                </c:pt>
                <c:pt idx="97">
                  <c:v>114.0659934055058</c:v>
                </c:pt>
                <c:pt idx="98">
                  <c:v>113.527189999996</c:v>
                </c:pt>
                <c:pt idx="99">
                  <c:v>112.4485182909932</c:v>
                </c:pt>
                <c:pt idx="100">
                  <c:v>111.0627911391184</c:v>
                </c:pt>
                <c:pt idx="101">
                  <c:v>108.3776521301602</c:v>
                </c:pt>
                <c:pt idx="102">
                  <c:v>107.338972724692</c:v>
                </c:pt>
                <c:pt idx="103">
                  <c:v>104.7069700250184</c:v>
                </c:pt>
                <c:pt idx="104">
                  <c:v>103.3468687632954</c:v>
                </c:pt>
                <c:pt idx="105">
                  <c:v>104.486463291226</c:v>
                </c:pt>
                <c:pt idx="106">
                  <c:v>104.338463483215</c:v>
                </c:pt>
                <c:pt idx="107">
                  <c:v>103.9657646936054</c:v>
                </c:pt>
                <c:pt idx="108">
                  <c:v>102.2884862770888</c:v>
                </c:pt>
                <c:pt idx="109">
                  <c:v>97.82298711776409</c:v>
                </c:pt>
                <c:pt idx="110">
                  <c:v>95.4340840155121</c:v>
                </c:pt>
                <c:pt idx="111">
                  <c:v>93.28022092789852</c:v>
                </c:pt>
                <c:pt idx="112">
                  <c:v>92.54973447283778</c:v>
                </c:pt>
                <c:pt idx="113">
                  <c:v>91.88816787813828</c:v>
                </c:pt>
                <c:pt idx="114">
                  <c:v>89.09788221208559</c:v>
                </c:pt>
                <c:pt idx="115">
                  <c:v>91.98340852573875</c:v>
                </c:pt>
                <c:pt idx="116">
                  <c:v>92.73172932938066</c:v>
                </c:pt>
                <c:pt idx="117">
                  <c:v>91.47291380400671</c:v>
                </c:pt>
                <c:pt idx="118">
                  <c:v>90.84830413992555</c:v>
                </c:pt>
                <c:pt idx="119">
                  <c:v>88.69991267669083</c:v>
                </c:pt>
                <c:pt idx="120">
                  <c:v>87.75212291352317</c:v>
                </c:pt>
                <c:pt idx="121">
                  <c:v>88.7201996814378</c:v>
                </c:pt>
                <c:pt idx="122">
                  <c:v>89.03895194862308</c:v>
                </c:pt>
                <c:pt idx="123">
                  <c:v>89.54834246247992</c:v>
                </c:pt>
                <c:pt idx="124">
                  <c:v>89.92818362063894</c:v>
                </c:pt>
                <c:pt idx="125">
                  <c:v>91.417244089583</c:v>
                </c:pt>
                <c:pt idx="126">
                  <c:v>92.20347531378965</c:v>
                </c:pt>
                <c:pt idx="127">
                  <c:v>91.8712252872675</c:v>
                </c:pt>
                <c:pt idx="128">
                  <c:v>91.3906225944172</c:v>
                </c:pt>
                <c:pt idx="129">
                  <c:v>93.2573264851796</c:v>
                </c:pt>
                <c:pt idx="130">
                  <c:v>93.17748265127955</c:v>
                </c:pt>
                <c:pt idx="131">
                  <c:v>95.33892717002635</c:v>
                </c:pt>
                <c:pt idx="132">
                  <c:v>93.21137466378654</c:v>
                </c:pt>
                <c:pt idx="133">
                  <c:v>94.12651951444975</c:v>
                </c:pt>
                <c:pt idx="134">
                  <c:v>95.43054963769975</c:v>
                </c:pt>
                <c:pt idx="135">
                  <c:v>93.62596047086278</c:v>
                </c:pt>
                <c:pt idx="136">
                  <c:v>95.81467005149634</c:v>
                </c:pt>
                <c:pt idx="137">
                  <c:v>94.95398589784335</c:v>
                </c:pt>
                <c:pt idx="138">
                  <c:v>97.36196006457412</c:v>
                </c:pt>
                <c:pt idx="139">
                  <c:v>96.7417032654387</c:v>
                </c:pt>
                <c:pt idx="140">
                  <c:v>94.87128034264038</c:v>
                </c:pt>
                <c:pt idx="141">
                  <c:v>92.87559787813582</c:v>
                </c:pt>
                <c:pt idx="142">
                  <c:v>93.61964666366027</c:v>
                </c:pt>
                <c:pt idx="143">
                  <c:v>92.76484599825104</c:v>
                </c:pt>
                <c:pt idx="144">
                  <c:v>90.64273514086099</c:v>
                </c:pt>
                <c:pt idx="145">
                  <c:v>88.15144379917467</c:v>
                </c:pt>
                <c:pt idx="146">
                  <c:v>88.47574350760728</c:v>
                </c:pt>
                <c:pt idx="147">
                  <c:v>86.62528109665885</c:v>
                </c:pt>
                <c:pt idx="148">
                  <c:v>85.08162053642369</c:v>
                </c:pt>
                <c:pt idx="149">
                  <c:v>86.30927546157342</c:v>
                </c:pt>
                <c:pt idx="150">
                  <c:v>87.87712123140668</c:v>
                </c:pt>
                <c:pt idx="151">
                  <c:v>89.23009871966963</c:v>
                </c:pt>
                <c:pt idx="152">
                  <c:v>92.2199236706878</c:v>
                </c:pt>
                <c:pt idx="153">
                  <c:v>92.6145714889769</c:v>
                </c:pt>
                <c:pt idx="154">
                  <c:v>94.27970152540287</c:v>
                </c:pt>
                <c:pt idx="155">
                  <c:v>93.87399474316351</c:v>
                </c:pt>
                <c:pt idx="156">
                  <c:v>94.3461930313115</c:v>
                </c:pt>
                <c:pt idx="157">
                  <c:v>95.98991895884358</c:v>
                </c:pt>
                <c:pt idx="158">
                  <c:v>94.50617898684237</c:v>
                </c:pt>
                <c:pt idx="159">
                  <c:v>93.888459235345</c:v>
                </c:pt>
                <c:pt idx="160">
                  <c:v>95.11924116144451</c:v>
                </c:pt>
                <c:pt idx="161">
                  <c:v>94.84181013694277</c:v>
                </c:pt>
                <c:pt idx="162">
                  <c:v>95.59258735007893</c:v>
                </c:pt>
                <c:pt idx="163">
                  <c:v>97.18942820025457</c:v>
                </c:pt>
                <c:pt idx="164">
                  <c:v>99.47747415807915</c:v>
                </c:pt>
                <c:pt idx="165">
                  <c:v>101.7620607597892</c:v>
                </c:pt>
                <c:pt idx="166">
                  <c:v>104.2126242741788</c:v>
                </c:pt>
                <c:pt idx="167">
                  <c:v>105.7098319933078</c:v>
                </c:pt>
                <c:pt idx="168">
                  <c:v>108.0063904109496</c:v>
                </c:pt>
                <c:pt idx="169">
                  <c:v>109.737290132389</c:v>
                </c:pt>
                <c:pt idx="170">
                  <c:v>113.8981848194039</c:v>
                </c:pt>
                <c:pt idx="171">
                  <c:v>114.3264421993097</c:v>
                </c:pt>
                <c:pt idx="172">
                  <c:v>112.800954697601</c:v>
                </c:pt>
                <c:pt idx="173">
                  <c:v>114.4962983148991</c:v>
                </c:pt>
                <c:pt idx="174">
                  <c:v>113.5674457020483</c:v>
                </c:pt>
                <c:pt idx="175">
                  <c:v>112.409923138454</c:v>
                </c:pt>
                <c:pt idx="176">
                  <c:v>112.8547906629249</c:v>
                </c:pt>
                <c:pt idx="177">
                  <c:v>112.33222274038</c:v>
                </c:pt>
                <c:pt idx="178">
                  <c:v>113.7028634491571</c:v>
                </c:pt>
                <c:pt idx="179">
                  <c:v>113.8498745644567</c:v>
                </c:pt>
                <c:pt idx="180">
                  <c:v>114.0383753828053</c:v>
                </c:pt>
                <c:pt idx="181">
                  <c:v>113.6423403371114</c:v>
                </c:pt>
                <c:pt idx="182">
                  <c:v>116.5308465710778</c:v>
                </c:pt>
                <c:pt idx="183">
                  <c:v>114.593561499265</c:v>
                </c:pt>
                <c:pt idx="184">
                  <c:v>116.1158381208321</c:v>
                </c:pt>
                <c:pt idx="185">
                  <c:v>117.9003860742678</c:v>
                </c:pt>
                <c:pt idx="186">
                  <c:v>118.3230841496386</c:v>
                </c:pt>
                <c:pt idx="187">
                  <c:v>118.1133140915485</c:v>
                </c:pt>
                <c:pt idx="188">
                  <c:v>120.1127151136112</c:v>
                </c:pt>
                <c:pt idx="189">
                  <c:v>122.2132700380007</c:v>
                </c:pt>
                <c:pt idx="190">
                  <c:v>120.9986357761561</c:v>
                </c:pt>
                <c:pt idx="191">
                  <c:v>122.9419033595896</c:v>
                </c:pt>
                <c:pt idx="192">
                  <c:v>122.1095158186591</c:v>
                </c:pt>
                <c:pt idx="193">
                  <c:v>125.467929340379</c:v>
                </c:pt>
                <c:pt idx="194">
                  <c:v>122.8858046247798</c:v>
                </c:pt>
                <c:pt idx="195">
                  <c:v>123.8338668691544</c:v>
                </c:pt>
                <c:pt idx="196">
                  <c:v>125.1617491795836</c:v>
                </c:pt>
                <c:pt idx="197">
                  <c:v>124.9929583363615</c:v>
                </c:pt>
                <c:pt idx="198">
                  <c:v>128.0441683930043</c:v>
                </c:pt>
                <c:pt idx="199">
                  <c:v>127.2127266008124</c:v>
                </c:pt>
                <c:pt idx="200">
                  <c:v>126.9572083316947</c:v>
                </c:pt>
                <c:pt idx="201">
                  <c:v>129.7256655262295</c:v>
                </c:pt>
                <c:pt idx="202">
                  <c:v>133.8416586494595</c:v>
                </c:pt>
                <c:pt idx="203">
                  <c:v>135.607308578739</c:v>
                </c:pt>
                <c:pt idx="204">
                  <c:v>134.7478821030848</c:v>
                </c:pt>
                <c:pt idx="205">
                  <c:v>137.5069107293374</c:v>
                </c:pt>
                <c:pt idx="206">
                  <c:v>139.2006641730017</c:v>
                </c:pt>
                <c:pt idx="207">
                  <c:v>143.5135766427663</c:v>
                </c:pt>
                <c:pt idx="208">
                  <c:v>148.1679030299817</c:v>
                </c:pt>
                <c:pt idx="209">
                  <c:v>157.5237038885374</c:v>
                </c:pt>
                <c:pt idx="210">
                  <c:v>164.6311395764391</c:v>
                </c:pt>
                <c:pt idx="211">
                  <c:v>170.6328235296002</c:v>
                </c:pt>
                <c:pt idx="212">
                  <c:v>179.37564094878</c:v>
                </c:pt>
                <c:pt idx="213">
                  <c:v>182.3370996770684</c:v>
                </c:pt>
                <c:pt idx="214">
                  <c:v>187.7562939834028</c:v>
                </c:pt>
                <c:pt idx="215">
                  <c:v>191.6345310268595</c:v>
                </c:pt>
                <c:pt idx="216">
                  <c:v>201.496137668543</c:v>
                </c:pt>
                <c:pt idx="217">
                  <c:v>216.2081034255471</c:v>
                </c:pt>
                <c:pt idx="218">
                  <c:v>219.847017003193</c:v>
                </c:pt>
                <c:pt idx="219">
                  <c:v>217.4231507714481</c:v>
                </c:pt>
                <c:pt idx="220">
                  <c:v>218.2158753622489</c:v>
                </c:pt>
                <c:pt idx="221">
                  <c:v>225.8219659847102</c:v>
                </c:pt>
                <c:pt idx="222">
                  <c:v>222.3644019680937</c:v>
                </c:pt>
                <c:pt idx="223">
                  <c:v>210.5056869917616</c:v>
                </c:pt>
                <c:pt idx="224">
                  <c:v>198.6671460387737</c:v>
                </c:pt>
                <c:pt idx="225">
                  <c:v>174.6165933145166</c:v>
                </c:pt>
                <c:pt idx="226">
                  <c:v>160.1385023894091</c:v>
                </c:pt>
                <c:pt idx="227">
                  <c:v>151.2278156844764</c:v>
                </c:pt>
                <c:pt idx="228">
                  <c:v>148.729942372556</c:v>
                </c:pt>
                <c:pt idx="229">
                  <c:v>143.0490872492296</c:v>
                </c:pt>
                <c:pt idx="230">
                  <c:v>145.7005356843883</c:v>
                </c:pt>
                <c:pt idx="231">
                  <c:v>150.3530939375176</c:v>
                </c:pt>
                <c:pt idx="232">
                  <c:v>160.6355337403331</c:v>
                </c:pt>
                <c:pt idx="233">
                  <c:v>160.9847535873533</c:v>
                </c:pt>
                <c:pt idx="234">
                  <c:v>157.9828353678838</c:v>
                </c:pt>
                <c:pt idx="235">
                  <c:v>164.1401295694126</c:v>
                </c:pt>
                <c:pt idx="236">
                  <c:v>164.0626082780424</c:v>
                </c:pt>
                <c:pt idx="237">
                  <c:v>167.9289346719778</c:v>
                </c:pt>
                <c:pt idx="238">
                  <c:v>179.7032287119067</c:v>
                </c:pt>
                <c:pt idx="239">
                  <c:v>180.8626731095208</c:v>
                </c:pt>
                <c:pt idx="240">
                  <c:v>182.8079827855912</c:v>
                </c:pt>
                <c:pt idx="241">
                  <c:v>179.3936907903473</c:v>
                </c:pt>
                <c:pt idx="242">
                  <c:v>170.9256034578002</c:v>
                </c:pt>
                <c:pt idx="243">
                  <c:v>172.1637420324636</c:v>
                </c:pt>
                <c:pt idx="244">
                  <c:v>171.9724356777455</c:v>
                </c:pt>
                <c:pt idx="245">
                  <c:v>170.2362810618976</c:v>
                </c:pt>
                <c:pt idx="246">
                  <c:v>176.0455049859142</c:v>
                </c:pt>
                <c:pt idx="247">
                  <c:v>185.9831534934658</c:v>
                </c:pt>
                <c:pt idx="248">
                  <c:v>196.6248548949234</c:v>
                </c:pt>
                <c:pt idx="249">
                  <c:v>208.2932674870394</c:v>
                </c:pt>
                <c:pt idx="250">
                  <c:v>216.0628466991604</c:v>
                </c:pt>
                <c:pt idx="251">
                  <c:v>225.1760791652652</c:v>
                </c:pt>
                <c:pt idx="252">
                  <c:v>232.6970542673035</c:v>
                </c:pt>
                <c:pt idx="253">
                  <c:v>240.0934538345346</c:v>
                </c:pt>
                <c:pt idx="254">
                  <c:v>234.6094788404942</c:v>
                </c:pt>
                <c:pt idx="255">
                  <c:v>237.9753441598236</c:v>
                </c:pt>
                <c:pt idx="256">
                  <c:v>234.715102508674</c:v>
                </c:pt>
                <c:pt idx="257">
                  <c:v>235.168099210883</c:v>
                </c:pt>
                <c:pt idx="258">
                  <c:v>233.4096579299287</c:v>
                </c:pt>
                <c:pt idx="259">
                  <c:v>232.3789100982064</c:v>
                </c:pt>
                <c:pt idx="260">
                  <c:v>227.7141911362064</c:v>
                </c:pt>
                <c:pt idx="261">
                  <c:v>218.4179276572115</c:v>
                </c:pt>
                <c:pt idx="262">
                  <c:v>218.9359544650546</c:v>
                </c:pt>
                <c:pt idx="263">
                  <c:v>213.2775362002887</c:v>
                </c:pt>
                <c:pt idx="264">
                  <c:v>214.7202554742388</c:v>
                </c:pt>
                <c:pt idx="265">
                  <c:v>217.1661470601928</c:v>
                </c:pt>
                <c:pt idx="266">
                  <c:v>216.9745553856983</c:v>
                </c:pt>
                <c:pt idx="267">
                  <c:v>213.8728648655137</c:v>
                </c:pt>
                <c:pt idx="268">
                  <c:v>205.0056615355402</c:v>
                </c:pt>
                <c:pt idx="269">
                  <c:v>200.5827967507695</c:v>
                </c:pt>
                <c:pt idx="270">
                  <c:v>212.9523432879954</c:v>
                </c:pt>
                <c:pt idx="271">
                  <c:v>213.7525922734384</c:v>
                </c:pt>
                <c:pt idx="272">
                  <c:v>217.7920378919428</c:v>
                </c:pt>
                <c:pt idx="273">
                  <c:v>217.0737505966501</c:v>
                </c:pt>
                <c:pt idx="274">
                  <c:v>215.573566569883</c:v>
                </c:pt>
                <c:pt idx="275">
                  <c:v>213.7974547527425</c:v>
                </c:pt>
                <c:pt idx="276">
                  <c:v>212.9052628040288</c:v>
                </c:pt>
                <c:pt idx="277">
                  <c:v>212.621535514774</c:v>
                </c:pt>
                <c:pt idx="278">
                  <c:v>214.8468547279085</c:v>
                </c:pt>
                <c:pt idx="279">
                  <c:v>216.872458996031</c:v>
                </c:pt>
                <c:pt idx="280">
                  <c:v>214.6160409918194</c:v>
                </c:pt>
                <c:pt idx="281">
                  <c:v>211.9115773473625</c:v>
                </c:pt>
                <c:pt idx="282">
                  <c:v>207.4699872251067</c:v>
                </c:pt>
                <c:pt idx="283">
                  <c:v>204.5261252245493</c:v>
                </c:pt>
                <c:pt idx="284">
                  <c:v>203.7464015074056</c:v>
                </c:pt>
                <c:pt idx="285">
                  <c:v>206.5606737029927</c:v>
                </c:pt>
                <c:pt idx="286">
                  <c:v>205.7214131696286</c:v>
                </c:pt>
                <c:pt idx="287">
                  <c:v>206.1546272448579</c:v>
                </c:pt>
                <c:pt idx="288">
                  <c:v>203.2070699924148</c:v>
                </c:pt>
                <c:pt idx="289">
                  <c:v>208.6047748859753</c:v>
                </c:pt>
                <c:pt idx="290">
                  <c:v>213.7874868788782</c:v>
                </c:pt>
                <c:pt idx="291">
                  <c:v>211.5119183464804</c:v>
                </c:pt>
                <c:pt idx="292">
                  <c:v>210.4015062071633</c:v>
                </c:pt>
                <c:pt idx="293">
                  <c:v>208.9064177081715</c:v>
                </c:pt>
                <c:pt idx="294">
                  <c:v>204.2767604857153</c:v>
                </c:pt>
                <c:pt idx="295">
                  <c:v>198.261736449773</c:v>
                </c:pt>
                <c:pt idx="296">
                  <c:v>192.6704990216725</c:v>
                </c:pt>
                <c:pt idx="297">
                  <c:v>192.7434326463672</c:v>
                </c:pt>
                <c:pt idx="298">
                  <c:v>191.2661373626891</c:v>
                </c:pt>
                <c:pt idx="299">
                  <c:v>185.8244330848951</c:v>
                </c:pt>
                <c:pt idx="300">
                  <c:v>178.9082248115947</c:v>
                </c:pt>
                <c:pt idx="301">
                  <c:v>175.7759616184798</c:v>
                </c:pt>
                <c:pt idx="302">
                  <c:v>171.4940403511301</c:v>
                </c:pt>
                <c:pt idx="303">
                  <c:v>168.3754135357037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13751712"/>
        <c:axId val="1713754544"/>
      </c:scatterChart>
      <c:scatterChart>
        <c:scatterStyle val="lineMarker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Europe Yield</c:v>
                </c:pt>
              </c:strCache>
            </c:strRef>
          </c:tx>
          <c:spPr>
            <a:ln w="19050" cap="rnd">
              <a:solidFill>
                <a:schemeClr val="bg2">
                  <a:lumMod val="25000"/>
                </a:schemeClr>
              </a:solidFill>
              <a:round/>
            </a:ln>
            <a:effectLst/>
          </c:spPr>
          <c:marker>
            <c:symbol val="none"/>
          </c:marker>
          <c:trendline>
            <c:spPr>
              <a:ln w="25400" cap="rnd">
                <a:solidFill>
                  <a:schemeClr val="tx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Sheet1!$B$2:$B$26</c:f>
              <c:numCache>
                <c:formatCode>General</c:formatCode>
                <c:ptCount val="25"/>
                <c:pt idx="0">
                  <c:v>1990.5</c:v>
                </c:pt>
                <c:pt idx="1">
                  <c:v>1991.5</c:v>
                </c:pt>
                <c:pt idx="2">
                  <c:v>1992.5</c:v>
                </c:pt>
                <c:pt idx="3">
                  <c:v>1993.5</c:v>
                </c:pt>
                <c:pt idx="4">
                  <c:v>1994.5</c:v>
                </c:pt>
                <c:pt idx="5">
                  <c:v>1995.5</c:v>
                </c:pt>
                <c:pt idx="6">
                  <c:v>1996.5</c:v>
                </c:pt>
                <c:pt idx="7">
                  <c:v>1997.5</c:v>
                </c:pt>
                <c:pt idx="8">
                  <c:v>1998.5</c:v>
                </c:pt>
                <c:pt idx="9">
                  <c:v>1999.5</c:v>
                </c:pt>
                <c:pt idx="10">
                  <c:v>2000.5</c:v>
                </c:pt>
                <c:pt idx="11">
                  <c:v>2001.5</c:v>
                </c:pt>
                <c:pt idx="12">
                  <c:v>2002.5</c:v>
                </c:pt>
                <c:pt idx="13">
                  <c:v>2003.5</c:v>
                </c:pt>
                <c:pt idx="14">
                  <c:v>2004.5</c:v>
                </c:pt>
                <c:pt idx="15">
                  <c:v>2005.5</c:v>
                </c:pt>
                <c:pt idx="16">
                  <c:v>2006.5</c:v>
                </c:pt>
                <c:pt idx="17">
                  <c:v>2007.5</c:v>
                </c:pt>
                <c:pt idx="18">
                  <c:v>2008.5</c:v>
                </c:pt>
                <c:pt idx="19">
                  <c:v>2009.5</c:v>
                </c:pt>
                <c:pt idx="20">
                  <c:v>2010.5</c:v>
                </c:pt>
                <c:pt idx="21">
                  <c:v>2011.5</c:v>
                </c:pt>
                <c:pt idx="22">
                  <c:v>2012.5</c:v>
                </c:pt>
                <c:pt idx="23">
                  <c:v>2013.5</c:v>
                </c:pt>
                <c:pt idx="24">
                  <c:v>2014.5</c:v>
                </c:pt>
              </c:numCache>
            </c:numRef>
          </c:xVal>
          <c:yVal>
            <c:numRef>
              <c:f>Sheet1!$D$2:$D$26</c:f>
              <c:numCache>
                <c:formatCode>General</c:formatCode>
                <c:ptCount val="25"/>
                <c:pt idx="0">
                  <c:v>3.0867</c:v>
                </c:pt>
                <c:pt idx="1">
                  <c:v>2.8013</c:v>
                </c:pt>
                <c:pt idx="2">
                  <c:v>3.2094</c:v>
                </c:pt>
                <c:pt idx="3">
                  <c:v>3.2117</c:v>
                </c:pt>
                <c:pt idx="4">
                  <c:v>3.1349</c:v>
                </c:pt>
                <c:pt idx="5">
                  <c:v>3.1595</c:v>
                </c:pt>
                <c:pt idx="6">
                  <c:v>3.2094</c:v>
                </c:pt>
                <c:pt idx="7">
                  <c:v>3.3145</c:v>
                </c:pt>
                <c:pt idx="8">
                  <c:v>3.4072</c:v>
                </c:pt>
                <c:pt idx="9">
                  <c:v>3.3059</c:v>
                </c:pt>
                <c:pt idx="10">
                  <c:v>3.3214</c:v>
                </c:pt>
                <c:pt idx="11">
                  <c:v>3.4606</c:v>
                </c:pt>
                <c:pt idx="12">
                  <c:v>3.5119</c:v>
                </c:pt>
                <c:pt idx="13">
                  <c:v>3.1655</c:v>
                </c:pt>
                <c:pt idx="14">
                  <c:v>3.856399999999998</c:v>
                </c:pt>
                <c:pt idx="15">
                  <c:v>3.496199999999999</c:v>
                </c:pt>
                <c:pt idx="16">
                  <c:v>3.4667</c:v>
                </c:pt>
                <c:pt idx="17">
                  <c:v>3.378</c:v>
                </c:pt>
                <c:pt idx="18">
                  <c:v>4.0283</c:v>
                </c:pt>
                <c:pt idx="19">
                  <c:v>3.7415</c:v>
                </c:pt>
                <c:pt idx="20">
                  <c:v>3.5754</c:v>
                </c:pt>
                <c:pt idx="21">
                  <c:v>3.7527</c:v>
                </c:pt>
                <c:pt idx="22">
                  <c:v>3.5529</c:v>
                </c:pt>
                <c:pt idx="23">
                  <c:v>3.907</c:v>
                </c:pt>
                <c:pt idx="24">
                  <c:v>4.2481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13810864"/>
        <c:axId val="1628251872"/>
      </c:scatterChart>
      <c:valAx>
        <c:axId val="1713751712"/>
        <c:scaling>
          <c:orientation val="minMax"/>
          <c:max val="2015.0"/>
          <c:min val="1990.0"/>
        </c:scaling>
        <c:delete val="0"/>
        <c:axPos val="b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prstDash val="sysDot"/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713754544"/>
        <c:crosses val="autoZero"/>
        <c:crossBetween val="midCat"/>
        <c:majorUnit val="2.0"/>
      </c:valAx>
      <c:valAx>
        <c:axId val="1713754544"/>
        <c:scaling>
          <c:orientation val="minMax"/>
          <c:max val="350.0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en-AU" sz="1600" dirty="0" smtClean="0">
                    <a:solidFill>
                      <a:schemeClr val="tx1"/>
                    </a:solidFill>
                    <a:latin typeface="+mj-lt"/>
                  </a:rPr>
                  <a:t>FAO Food Price Index [-]</a:t>
                </a:r>
                <a:endParaRPr lang="en-US" sz="1600" dirty="0" smtClean="0">
                  <a:solidFill>
                    <a:schemeClr val="tx1"/>
                  </a:solidFill>
                  <a:latin typeface="+mj-lt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713751712"/>
        <c:crosses val="autoZero"/>
        <c:crossBetween val="midCat"/>
      </c:valAx>
      <c:valAx>
        <c:axId val="1628251872"/>
        <c:scaling>
          <c:orientation val="minMax"/>
          <c:min val="2.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en-US" sz="1600" dirty="0" smtClean="0">
                    <a:solidFill>
                      <a:schemeClr val="tx1"/>
                    </a:solidFill>
                    <a:latin typeface="+mj-lt"/>
                  </a:rPr>
                  <a:t>Yield [t/ha]</a:t>
                </a:r>
                <a:endParaRPr lang="en-US" sz="1600" dirty="0">
                  <a:solidFill>
                    <a:schemeClr val="tx1"/>
                  </a:solidFill>
                  <a:latin typeface="+mj-lt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713810864"/>
        <c:crosses val="max"/>
        <c:crossBetween val="midCat"/>
      </c:valAx>
      <c:valAx>
        <c:axId val="1713810864"/>
        <c:scaling>
          <c:orientation val="minMax"/>
        </c:scaling>
        <c:delete val="1"/>
        <c:axPos val="b"/>
        <c:majorTickMark val="out"/>
        <c:minorTickMark val="none"/>
        <c:tickLblPos val="nextTo"/>
        <c:crossAx val="1628251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1F0F0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2FDD66-DF8D-A246-9E55-B4FFBE7FCC75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81836-86BC-D241-8302-D50CAE4D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5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F7867-63B3-0B41-9AC8-1E0E4C8F4373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3265E-78C0-6D45-B05B-2627EA3B4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00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3265E-78C0-6D45-B05B-2627EA3B46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9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3265E-78C0-6D45-B05B-2627EA3B46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3265E-78C0-6D45-B05B-2627EA3B46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32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3265E-78C0-6D45-B05B-2627EA3B46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89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3265E-78C0-6D45-B05B-2627EA3B46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14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3265E-78C0-6D45-B05B-2627EA3B46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71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3265E-78C0-6D45-B05B-2627EA3B46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63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3265E-78C0-6D45-B05B-2627EA3B46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1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3265E-78C0-6D45-B05B-2627EA3B46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69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3265E-78C0-6D45-B05B-2627EA3B46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51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3265E-78C0-6D45-B05B-2627EA3B46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93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3265E-78C0-6D45-B05B-2627EA3B460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32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3265E-78C0-6D45-B05B-2627EA3B46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8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935408"/>
            <a:ext cx="8510954" cy="2387600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199" y="4554415"/>
            <a:ext cx="8510955" cy="1406770"/>
          </a:xfrm>
        </p:spPr>
        <p:txBody>
          <a:bodyPr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595D-47D0-6B4B-9ACB-5129A31962A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245B-0A62-EB4A-9BB9-9C2350E6E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22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595D-47D0-6B4B-9ACB-5129A31962A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245B-0A62-EB4A-9BB9-9C2350E6E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35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595D-47D0-6B4B-9ACB-5129A31962A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245B-0A62-EB4A-9BB9-9C2350E6E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45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6769"/>
            <a:ext cx="9552709" cy="477019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defRPr sz="2000">
                <a:latin typeface="+mj-lt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defRPr sz="1800">
                <a:latin typeface="+mj-lt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defRPr sz="1600">
                <a:latin typeface="+mj-lt"/>
              </a:defRPr>
            </a:lvl3pPr>
            <a:lvl4pPr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defRPr sz="1400">
                <a:latin typeface="+mj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defRPr sz="1200"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595D-47D0-6B4B-9ACB-5129A31962A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245B-0A62-EB4A-9BB9-9C2350E6E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>
            <a:normAutofit/>
          </a:bodyPr>
          <a:lstStyle>
            <a:lvl1pPr algn="ctr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595D-47D0-6B4B-9ACB-5129A31962A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245B-0A62-EB4A-9BB9-9C2350E6E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35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48937"/>
            <a:ext cx="5181600" cy="49280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48937"/>
            <a:ext cx="5181600" cy="49280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595D-47D0-6B4B-9ACB-5129A31962A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245B-0A62-EB4A-9BB9-9C2350E6E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8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595D-47D0-6B4B-9ACB-5129A31962A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245B-0A62-EB4A-9BB9-9C2350E6E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21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595D-47D0-6B4B-9ACB-5129A31962A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245B-0A62-EB4A-9BB9-9C2350E6E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9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595D-47D0-6B4B-9ACB-5129A31962A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245B-0A62-EB4A-9BB9-9C2350E6E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17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595D-47D0-6B4B-9ACB-5129A31962A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245B-0A62-EB4A-9BB9-9C2350E6E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1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595D-47D0-6B4B-9ACB-5129A31962A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F245B-0A62-EB4A-9BB9-9C2350E6E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96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54676"/>
            <a:ext cx="9552709" cy="694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99821"/>
            <a:ext cx="9552709" cy="4777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8595D-47D0-6B4B-9ACB-5129A31962A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F245B-0A62-EB4A-9BB9-9C2350E6E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0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/>
        <a:buChar char="•"/>
        <a:defRPr sz="2400" kern="1200">
          <a:solidFill>
            <a:schemeClr val="tx1"/>
          </a:solidFill>
          <a:latin typeface="+mj-lt"/>
          <a:ea typeface="Helvetica" charset="0"/>
          <a:cs typeface="Helvetica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/>
        <a:buChar char="•"/>
        <a:defRPr sz="2200" kern="1200">
          <a:solidFill>
            <a:schemeClr val="tx1"/>
          </a:solidFill>
          <a:latin typeface="+mj-lt"/>
          <a:ea typeface="Helvetica" charset="0"/>
          <a:cs typeface="Helvetica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/>
        <a:buChar char="•"/>
        <a:defRPr sz="2000" kern="1200">
          <a:solidFill>
            <a:schemeClr val="tx1"/>
          </a:solidFill>
          <a:latin typeface="+mj-lt"/>
          <a:ea typeface="Helvetica" charset="0"/>
          <a:cs typeface="Helvetica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/>
        <a:buChar char="•"/>
        <a:defRPr sz="1800" kern="1200">
          <a:solidFill>
            <a:schemeClr val="tx1"/>
          </a:solidFill>
          <a:latin typeface="+mj-lt"/>
          <a:ea typeface="Helvetica" charset="0"/>
          <a:cs typeface="Helvetica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/>
        <a:buChar char="•"/>
        <a:defRPr sz="1600" kern="1200">
          <a:solidFill>
            <a:schemeClr val="tx1"/>
          </a:solidFill>
          <a:latin typeface="+mj-lt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s://www.kaggle.com/c/titanic/data" TargetMode="External"/><Relationship Id="rId5" Type="http://schemas.openxmlformats.org/officeDocument/2006/relationships/image" Target="../media/image4.tiff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9.png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4.gif"/><Relationship Id="rId1" Type="http://schemas.openxmlformats.org/officeDocument/2006/relationships/slideLayout" Target="../slideLayouts/slideLayout3.xml"/><Relationship Id="rId2" Type="http://schemas.openxmlformats.org/officeDocument/2006/relationships/hyperlink" Target="mailto:elisabeth.vogel@climate-energy-college.or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hyperlink" Target="https://www.r-bloggers.com/in-depth-introduction-to-machine-learning-in-15-hours-of-expert-videos/" TargetMode="External"/><Relationship Id="rId5" Type="http://schemas.openxmlformats.org/officeDocument/2006/relationships/hyperlink" Target="https://www.stat.berkeley.edu/~breiman/RandomForests/cc_home.htm" TargetMode="External"/><Relationship Id="rId6" Type="http://schemas.openxmlformats.org/officeDocument/2006/relationships/hyperlink" Target="http://oz.berkeley.edu/~breiman/randomforest2001.pdf" TargetMode="External"/><Relationship Id="rId7" Type="http://schemas.openxmlformats.org/officeDocument/2006/relationships/hyperlink" Target="https://www.kaggle.com/c/titanic" TargetMode="External"/><Relationship Id="rId8" Type="http://schemas.openxmlformats.org/officeDocument/2006/relationships/hyperlink" Target="http://geog.uoregon.edu/bartlein/courses/geog490/week04-netCDF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788" y="931612"/>
            <a:ext cx="11070981" cy="3070975"/>
          </a:xfrm>
        </p:spPr>
        <p:txBody>
          <a:bodyPr anchor="t">
            <a:normAutofit/>
          </a:bodyPr>
          <a:lstStyle/>
          <a:p>
            <a:r>
              <a:rPr lang="en-US" sz="6600" b="0" dirty="0" smtClean="0"/>
              <a:t>Random Forests, Climate Extreme Events and Food Production</a:t>
            </a:r>
            <a:endParaRPr lang="en-US" sz="66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788" y="4584340"/>
            <a:ext cx="10165646" cy="209077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 smtClean="0"/>
              <a:t>Elisabeth Vogel, PhD student</a:t>
            </a:r>
            <a:br>
              <a:rPr lang="en-US" b="1" dirty="0" smtClean="0"/>
            </a:br>
            <a:r>
              <a:rPr lang="en-US" sz="2000" b="1" dirty="0" smtClean="0"/>
              <a:t>Australian German Climate &amp; Energy College</a:t>
            </a:r>
            <a:br>
              <a:rPr lang="en-US" sz="2000" b="1" dirty="0" smtClean="0"/>
            </a:br>
            <a:r>
              <a:rPr lang="en-US" sz="2000" b="1" dirty="0" smtClean="0"/>
              <a:t>ARC Centre of Excellence on Climate System Science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b="1" dirty="0" smtClean="0"/>
              <a:t>25/10/2017</a:t>
            </a:r>
            <a:endParaRPr lang="en-US" sz="2000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958" y="2957102"/>
            <a:ext cx="4521411" cy="37103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640" y="121920"/>
            <a:ext cx="1116114" cy="11161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53199" y="6608620"/>
            <a:ext cx="64977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Image source: </a:t>
            </a:r>
            <a:r>
              <a:rPr lang="en-US" sz="1200" dirty="0" err="1" smtClean="0">
                <a:solidFill>
                  <a:schemeClr val="bg2">
                    <a:lumMod val="50000"/>
                  </a:schemeClr>
                </a:solidFill>
              </a:rPr>
              <a:t>mechanicalforex.com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-US" sz="1200" dirty="0" err="1" smtClean="0">
                <a:solidFill>
                  <a:schemeClr val="bg2">
                    <a:lumMod val="50000"/>
                  </a:schemeClr>
                </a:solidFill>
              </a:rPr>
              <a:t>wp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-content/uploads/2016/08/Selection_999256.jpg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55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6000344" y="105794"/>
            <a:ext cx="5570333" cy="3127050"/>
            <a:chOff x="6000344" y="105794"/>
            <a:chExt cx="5570333" cy="31270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0345" y="454676"/>
              <a:ext cx="5570332" cy="2778168"/>
            </a:xfrm>
            <a:prstGeom prst="rect">
              <a:avLst/>
            </a:prstGeom>
            <a:ln w="3175"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Rectangle 17"/>
            <p:cNvSpPr/>
            <p:nvPr/>
          </p:nvSpPr>
          <p:spPr>
            <a:xfrm>
              <a:off x="6000344" y="105794"/>
              <a:ext cx="55703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>
                  <a:latin typeface="+mj-lt"/>
                </a:rPr>
                <a:t>Source: </a:t>
              </a:r>
              <a:r>
                <a:rPr lang="en-US" sz="1400" dirty="0" smtClean="0">
                  <a:latin typeface="+mj-lt"/>
                  <a:hlinkClick r:id="rId4"/>
                </a:rPr>
                <a:t>https</a:t>
              </a:r>
              <a:r>
                <a:rPr lang="en-US" sz="1400" dirty="0">
                  <a:latin typeface="+mj-lt"/>
                  <a:hlinkClick r:id="rId4"/>
                </a:rPr>
                <a:t>://</a:t>
              </a:r>
              <a:r>
                <a:rPr lang="en-US" sz="1400" dirty="0" smtClean="0">
                  <a:latin typeface="+mj-lt"/>
                  <a:hlinkClick r:id="rId4"/>
                </a:rPr>
                <a:t>www.kaggle.com/c/titanic/data</a:t>
              </a:r>
              <a:r>
                <a:rPr lang="en-US" sz="1400" dirty="0" smtClean="0">
                  <a:latin typeface="+mj-lt"/>
                </a:rPr>
                <a:t> </a:t>
              </a:r>
              <a:endParaRPr lang="en-US" sz="1400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769" y="454676"/>
            <a:ext cx="8984139" cy="694241"/>
          </a:xfrm>
        </p:spPr>
        <p:txBody>
          <a:bodyPr/>
          <a:lstStyle/>
          <a:p>
            <a:r>
              <a:rPr lang="en-US" dirty="0"/>
              <a:t>Random forests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90362"/>
          <a:stretch/>
        </p:blipFill>
        <p:spPr>
          <a:xfrm>
            <a:off x="0" y="0"/>
            <a:ext cx="1178169" cy="685800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529861" y="1148917"/>
            <a:ext cx="4023677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+mj-lt"/>
              </a:rPr>
              <a:t>Data set: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i="1" dirty="0" smtClean="0">
                <a:latin typeface="+mj-lt"/>
              </a:rPr>
              <a:t>K</a:t>
            </a:r>
            <a:r>
              <a:rPr lang="en-US" sz="2000" dirty="0" smtClean="0">
                <a:latin typeface="+mj-lt"/>
              </a:rPr>
              <a:t> predictor variables (independent variables, features)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1 predicted variable (dependent variable, label)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i="1" dirty="0" smtClean="0">
                <a:latin typeface="+mj-lt"/>
              </a:rPr>
              <a:t>N</a:t>
            </a:r>
            <a:r>
              <a:rPr lang="en-US" sz="2000" dirty="0" smtClean="0">
                <a:latin typeface="+mj-lt"/>
              </a:rPr>
              <a:t> observations (samples)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9861" y="3232844"/>
            <a:ext cx="968912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+mj-lt"/>
              </a:rPr>
              <a:t>For every decision tree d: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200" dirty="0" smtClean="0">
                <a:latin typeface="+mj-lt"/>
              </a:rPr>
              <a:t>randomly select a subset of </a:t>
            </a:r>
            <a:r>
              <a:rPr lang="en-US" sz="2200" i="1" dirty="0" smtClean="0">
                <a:latin typeface="+mj-lt"/>
              </a:rPr>
              <a:t>n</a:t>
            </a:r>
            <a:r>
              <a:rPr lang="en-US" sz="2200" dirty="0" smtClean="0">
                <a:latin typeface="+mj-lt"/>
              </a:rPr>
              <a:t> observations (with replacement)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200" dirty="0">
                <a:latin typeface="+mj-lt"/>
              </a:rPr>
              <a:t>create an optimal decision </a:t>
            </a:r>
            <a:r>
              <a:rPr lang="en-US" sz="2200" dirty="0" smtClean="0">
                <a:latin typeface="+mj-lt"/>
              </a:rPr>
              <a:t>rules to sub-divide the data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200" dirty="0" smtClean="0">
                <a:latin typeface="+mj-lt"/>
              </a:rPr>
              <a:t>at every decision split: only use a randomly selected subset</a:t>
            </a:r>
            <a:br>
              <a:rPr lang="en-US" sz="2200" dirty="0" smtClean="0">
                <a:latin typeface="+mj-lt"/>
              </a:rPr>
            </a:br>
            <a:r>
              <a:rPr lang="en-US" sz="2200" dirty="0" smtClean="0">
                <a:latin typeface="+mj-lt"/>
              </a:rPr>
              <a:t>of </a:t>
            </a:r>
            <a:r>
              <a:rPr lang="en-US" sz="2200" i="1" dirty="0" smtClean="0">
                <a:latin typeface="+mj-lt"/>
              </a:rPr>
              <a:t>k</a:t>
            </a:r>
            <a:r>
              <a:rPr lang="en-US" sz="2200" dirty="0" smtClean="0">
                <a:latin typeface="+mj-lt"/>
              </a:rPr>
              <a:t> predictors to choose from for decision rule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200" dirty="0" smtClean="0">
                <a:latin typeface="+mj-lt"/>
              </a:rPr>
              <a:t>repeat iii) until specified tree depth is reached</a:t>
            </a:r>
          </a:p>
          <a:p>
            <a:pPr marL="971550" lvl="1" indent="-514350">
              <a:buFont typeface="+mj-lt"/>
              <a:buAutoNum type="romanLcPeriod"/>
            </a:pPr>
            <a:endParaRPr lang="en-US" sz="2200" dirty="0" smtClean="0">
              <a:latin typeface="+mj-lt"/>
            </a:endParaRPr>
          </a:p>
          <a:p>
            <a:r>
              <a:rPr lang="en-US" sz="2200" b="1" dirty="0" smtClean="0">
                <a:latin typeface="+mj-lt"/>
              </a:rPr>
              <a:t>Random forest</a:t>
            </a:r>
          </a:p>
          <a:p>
            <a:pPr marL="514350" indent="-514350">
              <a:buFont typeface="Arial" charset="0"/>
              <a:buChar char="•"/>
            </a:pPr>
            <a:r>
              <a:rPr lang="en-US" sz="2200" dirty="0" smtClean="0">
                <a:latin typeface="+mj-lt"/>
              </a:rPr>
              <a:t>grow </a:t>
            </a:r>
            <a:r>
              <a:rPr lang="en-US" sz="2200" i="1" dirty="0" smtClean="0">
                <a:latin typeface="+mj-lt"/>
              </a:rPr>
              <a:t>D</a:t>
            </a:r>
            <a:r>
              <a:rPr lang="en-US" sz="2200" dirty="0" smtClean="0">
                <a:latin typeface="+mj-lt"/>
              </a:rPr>
              <a:t> decision trees</a:t>
            </a:r>
            <a:endParaRPr lang="en-US" sz="2200" b="1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000345" y="946499"/>
            <a:ext cx="5570332" cy="1775039"/>
            <a:chOff x="6000345" y="946499"/>
            <a:chExt cx="5570332" cy="1775039"/>
          </a:xfrm>
        </p:grpSpPr>
        <p:sp>
          <p:nvSpPr>
            <p:cNvPr id="4" name="Rectangle 3"/>
            <p:cNvSpPr/>
            <p:nvPr/>
          </p:nvSpPr>
          <p:spPr>
            <a:xfrm>
              <a:off x="6000345" y="946499"/>
              <a:ext cx="5570332" cy="163844"/>
            </a:xfrm>
            <a:prstGeom prst="rect">
              <a:avLst/>
            </a:prstGeom>
            <a:solidFill>
              <a:srgbClr val="908DD5">
                <a:alpha val="50196"/>
              </a:srgbClr>
            </a:solidFill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00345" y="1438322"/>
              <a:ext cx="5570332" cy="163844"/>
            </a:xfrm>
            <a:prstGeom prst="rect">
              <a:avLst/>
            </a:prstGeom>
            <a:solidFill>
              <a:srgbClr val="908DD5">
                <a:alpha val="50196"/>
              </a:srgbClr>
            </a:solidFill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00345" y="2557694"/>
              <a:ext cx="5570332" cy="163844"/>
            </a:xfrm>
            <a:prstGeom prst="rect">
              <a:avLst/>
            </a:prstGeom>
            <a:solidFill>
              <a:srgbClr val="908DD5">
                <a:alpha val="50196"/>
              </a:srgbClr>
            </a:solidFill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00345" y="1609423"/>
              <a:ext cx="5570332" cy="163844"/>
            </a:xfrm>
            <a:prstGeom prst="rect">
              <a:avLst/>
            </a:prstGeom>
            <a:solidFill>
              <a:srgbClr val="908DD5">
                <a:alpha val="50196"/>
              </a:srgbClr>
            </a:solidFill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10613" y="454676"/>
            <a:ext cx="4360064" cy="2791695"/>
            <a:chOff x="7210613" y="454676"/>
            <a:chExt cx="4360064" cy="2791695"/>
          </a:xfrm>
        </p:grpSpPr>
        <p:sp>
          <p:nvSpPr>
            <p:cNvPr id="13" name="Rectangle 12"/>
            <p:cNvSpPr/>
            <p:nvPr/>
          </p:nvSpPr>
          <p:spPr>
            <a:xfrm>
              <a:off x="7210613" y="454676"/>
              <a:ext cx="380357" cy="2791695"/>
            </a:xfrm>
            <a:prstGeom prst="rect">
              <a:avLst/>
            </a:prstGeom>
            <a:solidFill>
              <a:srgbClr val="908DD5">
                <a:alpha val="50196"/>
              </a:srgbClr>
            </a:solidFill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734612" y="454676"/>
              <a:ext cx="402131" cy="2791695"/>
            </a:xfrm>
            <a:prstGeom prst="rect">
              <a:avLst/>
            </a:prstGeom>
            <a:solidFill>
              <a:srgbClr val="908DD5">
                <a:alpha val="50196"/>
              </a:srgbClr>
            </a:solidFill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077249" y="454676"/>
              <a:ext cx="493428" cy="2791695"/>
            </a:xfrm>
            <a:prstGeom prst="rect">
              <a:avLst/>
            </a:prstGeom>
            <a:solidFill>
              <a:srgbClr val="908DD5">
                <a:alpha val="50196"/>
              </a:srgbClr>
            </a:solidFill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640" y="3686093"/>
            <a:ext cx="2213120" cy="1698138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408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769" y="454676"/>
            <a:ext cx="8984139" cy="694241"/>
          </a:xfrm>
        </p:spPr>
        <p:txBody>
          <a:bodyPr/>
          <a:lstStyle/>
          <a:p>
            <a:r>
              <a:rPr lang="en-US" dirty="0"/>
              <a:t>Random forests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90362"/>
          <a:stretch/>
        </p:blipFill>
        <p:spPr>
          <a:xfrm>
            <a:off x="0" y="0"/>
            <a:ext cx="1178169" cy="685800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406769" y="1291155"/>
            <a:ext cx="103901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+mj-lt"/>
                <a:sym typeface="Wingdings"/>
              </a:rPr>
              <a:t>P</a:t>
            </a:r>
            <a:r>
              <a:rPr lang="en-US" sz="2200" b="1" dirty="0" smtClean="0">
                <a:latin typeface="+mj-lt"/>
              </a:rPr>
              <a:t>redictions: </a:t>
            </a:r>
            <a:r>
              <a:rPr lang="en-US" sz="2200" dirty="0" smtClean="0">
                <a:latin typeface="+mj-lt"/>
              </a:rPr>
              <a:t>using majority vote (categorical variables) or mean (continuous variables)</a:t>
            </a:r>
            <a:endParaRPr lang="en-US" sz="2200" dirty="0">
              <a:latin typeface="+mj-lt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6816830" y="2262197"/>
            <a:ext cx="4141511" cy="1893142"/>
            <a:chOff x="6816830" y="2262197"/>
            <a:chExt cx="4141511" cy="1893142"/>
          </a:xfrm>
        </p:grpSpPr>
        <p:sp>
          <p:nvSpPr>
            <p:cNvPr id="13" name="Rectangle 12"/>
            <p:cNvSpPr/>
            <p:nvPr/>
          </p:nvSpPr>
          <p:spPr>
            <a:xfrm>
              <a:off x="7570069" y="2262197"/>
              <a:ext cx="26366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 smtClean="0">
                  <a:latin typeface="+mj-lt"/>
                </a:rPr>
                <a:t>Continuous variable</a:t>
              </a:r>
              <a:endParaRPr lang="en-US" sz="2400" b="1" dirty="0">
                <a:latin typeface="+mj-lt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074"/>
            <a:stretch/>
          </p:blipFill>
          <p:spPr>
            <a:xfrm>
              <a:off x="6816830" y="2926498"/>
              <a:ext cx="4141511" cy="1228841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7045136" y="4256472"/>
            <a:ext cx="1049867" cy="1106311"/>
            <a:chOff x="7045136" y="4256472"/>
            <a:chExt cx="1049867" cy="1106311"/>
          </a:xfrm>
        </p:grpSpPr>
        <p:sp>
          <p:nvSpPr>
            <p:cNvPr id="28" name="Freeform 27"/>
            <p:cNvSpPr/>
            <p:nvPr/>
          </p:nvSpPr>
          <p:spPr>
            <a:xfrm>
              <a:off x="7045136" y="4256472"/>
              <a:ext cx="1049867" cy="1106311"/>
            </a:xfrm>
            <a:custGeom>
              <a:avLst/>
              <a:gdLst>
                <a:gd name="connsiteX0" fmla="*/ 33867 w 1049867"/>
                <a:gd name="connsiteY0" fmla="*/ 259645 h 1106311"/>
                <a:gd name="connsiteX1" fmla="*/ 33867 w 1049867"/>
                <a:gd name="connsiteY1" fmla="*/ 259645 h 1106311"/>
                <a:gd name="connsiteX2" fmla="*/ 56445 w 1049867"/>
                <a:gd name="connsiteY2" fmla="*/ 361245 h 1106311"/>
                <a:gd name="connsiteX3" fmla="*/ 33867 w 1049867"/>
                <a:gd name="connsiteY3" fmla="*/ 474133 h 1106311"/>
                <a:gd name="connsiteX4" fmla="*/ 11289 w 1049867"/>
                <a:gd name="connsiteY4" fmla="*/ 541867 h 1106311"/>
                <a:gd name="connsiteX5" fmla="*/ 0 w 1049867"/>
                <a:gd name="connsiteY5" fmla="*/ 575733 h 1106311"/>
                <a:gd name="connsiteX6" fmla="*/ 11289 w 1049867"/>
                <a:gd name="connsiteY6" fmla="*/ 677333 h 1106311"/>
                <a:gd name="connsiteX7" fmla="*/ 22578 w 1049867"/>
                <a:gd name="connsiteY7" fmla="*/ 711200 h 1106311"/>
                <a:gd name="connsiteX8" fmla="*/ 56445 w 1049867"/>
                <a:gd name="connsiteY8" fmla="*/ 733778 h 1106311"/>
                <a:gd name="connsiteX9" fmla="*/ 90311 w 1049867"/>
                <a:gd name="connsiteY9" fmla="*/ 767645 h 1106311"/>
                <a:gd name="connsiteX10" fmla="*/ 135467 w 1049867"/>
                <a:gd name="connsiteY10" fmla="*/ 835378 h 1106311"/>
                <a:gd name="connsiteX11" fmla="*/ 158045 w 1049867"/>
                <a:gd name="connsiteY11" fmla="*/ 869245 h 1106311"/>
                <a:gd name="connsiteX12" fmla="*/ 191911 w 1049867"/>
                <a:gd name="connsiteY12" fmla="*/ 903111 h 1106311"/>
                <a:gd name="connsiteX13" fmla="*/ 248356 w 1049867"/>
                <a:gd name="connsiteY13" fmla="*/ 959556 h 1106311"/>
                <a:gd name="connsiteX14" fmla="*/ 282223 w 1049867"/>
                <a:gd name="connsiteY14" fmla="*/ 1027289 h 1106311"/>
                <a:gd name="connsiteX15" fmla="*/ 293511 w 1049867"/>
                <a:gd name="connsiteY15" fmla="*/ 1061156 h 1106311"/>
                <a:gd name="connsiteX16" fmla="*/ 327378 w 1049867"/>
                <a:gd name="connsiteY16" fmla="*/ 1072445 h 1106311"/>
                <a:gd name="connsiteX17" fmla="*/ 553156 w 1049867"/>
                <a:gd name="connsiteY17" fmla="*/ 1083733 h 1106311"/>
                <a:gd name="connsiteX18" fmla="*/ 632178 w 1049867"/>
                <a:gd name="connsiteY18" fmla="*/ 1106311 h 1106311"/>
                <a:gd name="connsiteX19" fmla="*/ 677334 w 1049867"/>
                <a:gd name="connsiteY19" fmla="*/ 1095022 h 1106311"/>
                <a:gd name="connsiteX20" fmla="*/ 699911 w 1049867"/>
                <a:gd name="connsiteY20" fmla="*/ 1061156 h 1106311"/>
                <a:gd name="connsiteX21" fmla="*/ 767645 w 1049867"/>
                <a:gd name="connsiteY21" fmla="*/ 1004711 h 1106311"/>
                <a:gd name="connsiteX22" fmla="*/ 790223 w 1049867"/>
                <a:gd name="connsiteY22" fmla="*/ 970845 h 1106311"/>
                <a:gd name="connsiteX23" fmla="*/ 880534 w 1049867"/>
                <a:gd name="connsiteY23" fmla="*/ 959556 h 1106311"/>
                <a:gd name="connsiteX24" fmla="*/ 925689 w 1049867"/>
                <a:gd name="connsiteY24" fmla="*/ 936978 h 1106311"/>
                <a:gd name="connsiteX25" fmla="*/ 959556 w 1049867"/>
                <a:gd name="connsiteY25" fmla="*/ 925689 h 1106311"/>
                <a:gd name="connsiteX26" fmla="*/ 1004711 w 1049867"/>
                <a:gd name="connsiteY26" fmla="*/ 869245 h 1106311"/>
                <a:gd name="connsiteX27" fmla="*/ 1027289 w 1049867"/>
                <a:gd name="connsiteY27" fmla="*/ 835378 h 1106311"/>
                <a:gd name="connsiteX28" fmla="*/ 1049867 w 1049867"/>
                <a:gd name="connsiteY28" fmla="*/ 767645 h 1106311"/>
                <a:gd name="connsiteX29" fmla="*/ 1027289 w 1049867"/>
                <a:gd name="connsiteY29" fmla="*/ 688622 h 1106311"/>
                <a:gd name="connsiteX30" fmla="*/ 1016000 w 1049867"/>
                <a:gd name="connsiteY30" fmla="*/ 654756 h 1106311"/>
                <a:gd name="connsiteX31" fmla="*/ 936978 w 1049867"/>
                <a:gd name="connsiteY31" fmla="*/ 553156 h 1106311"/>
                <a:gd name="connsiteX32" fmla="*/ 914400 w 1049867"/>
                <a:gd name="connsiteY32" fmla="*/ 519289 h 1106311"/>
                <a:gd name="connsiteX33" fmla="*/ 880534 w 1049867"/>
                <a:gd name="connsiteY33" fmla="*/ 485422 h 1106311"/>
                <a:gd name="connsiteX34" fmla="*/ 824089 w 1049867"/>
                <a:gd name="connsiteY34" fmla="*/ 417689 h 1106311"/>
                <a:gd name="connsiteX35" fmla="*/ 756356 w 1049867"/>
                <a:gd name="connsiteY35" fmla="*/ 282222 h 1106311"/>
                <a:gd name="connsiteX36" fmla="*/ 688623 w 1049867"/>
                <a:gd name="connsiteY36" fmla="*/ 237067 h 1106311"/>
                <a:gd name="connsiteX37" fmla="*/ 620889 w 1049867"/>
                <a:gd name="connsiteY37" fmla="*/ 169333 h 1106311"/>
                <a:gd name="connsiteX38" fmla="*/ 587023 w 1049867"/>
                <a:gd name="connsiteY38" fmla="*/ 135467 h 1106311"/>
                <a:gd name="connsiteX39" fmla="*/ 541867 w 1049867"/>
                <a:gd name="connsiteY39" fmla="*/ 124178 h 1106311"/>
                <a:gd name="connsiteX40" fmla="*/ 417689 w 1049867"/>
                <a:gd name="connsiteY40" fmla="*/ 158045 h 1106311"/>
                <a:gd name="connsiteX41" fmla="*/ 349956 w 1049867"/>
                <a:gd name="connsiteY41" fmla="*/ 191911 h 1106311"/>
                <a:gd name="connsiteX42" fmla="*/ 191911 w 1049867"/>
                <a:gd name="connsiteY42" fmla="*/ 146756 h 1106311"/>
                <a:gd name="connsiteX43" fmla="*/ 158045 w 1049867"/>
                <a:gd name="connsiteY43" fmla="*/ 112889 h 1106311"/>
                <a:gd name="connsiteX44" fmla="*/ 90311 w 1049867"/>
                <a:gd name="connsiteY44" fmla="*/ 67733 h 1106311"/>
                <a:gd name="connsiteX45" fmla="*/ 56445 w 1049867"/>
                <a:gd name="connsiteY45" fmla="*/ 0 h 1106311"/>
                <a:gd name="connsiteX46" fmla="*/ 45156 w 1049867"/>
                <a:gd name="connsiteY46" fmla="*/ 33867 h 1106311"/>
                <a:gd name="connsiteX47" fmla="*/ 56445 w 1049867"/>
                <a:gd name="connsiteY47" fmla="*/ 214489 h 1106311"/>
                <a:gd name="connsiteX48" fmla="*/ 33867 w 1049867"/>
                <a:gd name="connsiteY48" fmla="*/ 259645 h 1106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049867" h="1106311">
                  <a:moveTo>
                    <a:pt x="33867" y="259645"/>
                  </a:moveTo>
                  <a:lnTo>
                    <a:pt x="33867" y="259645"/>
                  </a:lnTo>
                  <a:cubicBezTo>
                    <a:pt x="41393" y="293512"/>
                    <a:pt x="54137" y="326629"/>
                    <a:pt x="56445" y="361245"/>
                  </a:cubicBezTo>
                  <a:cubicBezTo>
                    <a:pt x="57555" y="377889"/>
                    <a:pt x="40574" y="451775"/>
                    <a:pt x="33867" y="474133"/>
                  </a:cubicBezTo>
                  <a:cubicBezTo>
                    <a:pt x="27028" y="496929"/>
                    <a:pt x="18815" y="519289"/>
                    <a:pt x="11289" y="541867"/>
                  </a:cubicBezTo>
                  <a:lnTo>
                    <a:pt x="0" y="575733"/>
                  </a:lnTo>
                  <a:cubicBezTo>
                    <a:pt x="3763" y="609600"/>
                    <a:pt x="5687" y="643722"/>
                    <a:pt x="11289" y="677333"/>
                  </a:cubicBezTo>
                  <a:cubicBezTo>
                    <a:pt x="13245" y="689071"/>
                    <a:pt x="15144" y="701908"/>
                    <a:pt x="22578" y="711200"/>
                  </a:cubicBezTo>
                  <a:cubicBezTo>
                    <a:pt x="31054" y="721795"/>
                    <a:pt x="46022" y="725092"/>
                    <a:pt x="56445" y="733778"/>
                  </a:cubicBezTo>
                  <a:cubicBezTo>
                    <a:pt x="68709" y="743999"/>
                    <a:pt x="80510" y="755043"/>
                    <a:pt x="90311" y="767645"/>
                  </a:cubicBezTo>
                  <a:cubicBezTo>
                    <a:pt x="106970" y="789064"/>
                    <a:pt x="120415" y="812800"/>
                    <a:pt x="135467" y="835378"/>
                  </a:cubicBezTo>
                  <a:cubicBezTo>
                    <a:pt x="142993" y="846667"/>
                    <a:pt x="148451" y="859651"/>
                    <a:pt x="158045" y="869245"/>
                  </a:cubicBezTo>
                  <a:cubicBezTo>
                    <a:pt x="169334" y="880534"/>
                    <a:pt x="181691" y="890847"/>
                    <a:pt x="191911" y="903111"/>
                  </a:cubicBezTo>
                  <a:cubicBezTo>
                    <a:pt x="238948" y="959556"/>
                    <a:pt x="186267" y="918163"/>
                    <a:pt x="248356" y="959556"/>
                  </a:cubicBezTo>
                  <a:cubicBezTo>
                    <a:pt x="276734" y="1044688"/>
                    <a:pt x="238451" y="939743"/>
                    <a:pt x="282223" y="1027289"/>
                  </a:cubicBezTo>
                  <a:cubicBezTo>
                    <a:pt x="287545" y="1037932"/>
                    <a:pt x="285097" y="1052742"/>
                    <a:pt x="293511" y="1061156"/>
                  </a:cubicBezTo>
                  <a:cubicBezTo>
                    <a:pt x="301925" y="1069570"/>
                    <a:pt x="315523" y="1071414"/>
                    <a:pt x="327378" y="1072445"/>
                  </a:cubicBezTo>
                  <a:cubicBezTo>
                    <a:pt x="402448" y="1078973"/>
                    <a:pt x="477897" y="1079970"/>
                    <a:pt x="553156" y="1083733"/>
                  </a:cubicBezTo>
                  <a:cubicBezTo>
                    <a:pt x="569126" y="1089056"/>
                    <a:pt x="618004" y="1106311"/>
                    <a:pt x="632178" y="1106311"/>
                  </a:cubicBezTo>
                  <a:cubicBezTo>
                    <a:pt x="647693" y="1106311"/>
                    <a:pt x="662282" y="1098785"/>
                    <a:pt x="677334" y="1095022"/>
                  </a:cubicBezTo>
                  <a:cubicBezTo>
                    <a:pt x="684860" y="1083733"/>
                    <a:pt x="690318" y="1070749"/>
                    <a:pt x="699911" y="1061156"/>
                  </a:cubicBezTo>
                  <a:cubicBezTo>
                    <a:pt x="788719" y="972348"/>
                    <a:pt x="675167" y="1115683"/>
                    <a:pt x="767645" y="1004711"/>
                  </a:cubicBezTo>
                  <a:cubicBezTo>
                    <a:pt x="776331" y="994288"/>
                    <a:pt x="777626" y="975884"/>
                    <a:pt x="790223" y="970845"/>
                  </a:cubicBezTo>
                  <a:cubicBezTo>
                    <a:pt x="818391" y="959578"/>
                    <a:pt x="850430" y="963319"/>
                    <a:pt x="880534" y="959556"/>
                  </a:cubicBezTo>
                  <a:cubicBezTo>
                    <a:pt x="895586" y="952030"/>
                    <a:pt x="910221" y="943607"/>
                    <a:pt x="925689" y="936978"/>
                  </a:cubicBezTo>
                  <a:cubicBezTo>
                    <a:pt x="936626" y="932290"/>
                    <a:pt x="950521" y="933433"/>
                    <a:pt x="959556" y="925689"/>
                  </a:cubicBezTo>
                  <a:cubicBezTo>
                    <a:pt x="977850" y="910009"/>
                    <a:pt x="990254" y="888521"/>
                    <a:pt x="1004711" y="869245"/>
                  </a:cubicBezTo>
                  <a:cubicBezTo>
                    <a:pt x="1012852" y="858391"/>
                    <a:pt x="1021779" y="847776"/>
                    <a:pt x="1027289" y="835378"/>
                  </a:cubicBezTo>
                  <a:cubicBezTo>
                    <a:pt x="1036955" y="813630"/>
                    <a:pt x="1049867" y="767645"/>
                    <a:pt x="1049867" y="767645"/>
                  </a:cubicBezTo>
                  <a:cubicBezTo>
                    <a:pt x="1042341" y="741304"/>
                    <a:pt x="1035161" y="714862"/>
                    <a:pt x="1027289" y="688622"/>
                  </a:cubicBezTo>
                  <a:cubicBezTo>
                    <a:pt x="1023870" y="677225"/>
                    <a:pt x="1021779" y="665158"/>
                    <a:pt x="1016000" y="654756"/>
                  </a:cubicBezTo>
                  <a:cubicBezTo>
                    <a:pt x="958933" y="552034"/>
                    <a:pt x="991831" y="618979"/>
                    <a:pt x="936978" y="553156"/>
                  </a:cubicBezTo>
                  <a:cubicBezTo>
                    <a:pt x="928292" y="542733"/>
                    <a:pt x="923086" y="529712"/>
                    <a:pt x="914400" y="519289"/>
                  </a:cubicBezTo>
                  <a:cubicBezTo>
                    <a:pt x="904180" y="507024"/>
                    <a:pt x="890754" y="497687"/>
                    <a:pt x="880534" y="485422"/>
                  </a:cubicBezTo>
                  <a:cubicBezTo>
                    <a:pt x="801957" y="391130"/>
                    <a:pt x="923023" y="516623"/>
                    <a:pt x="824089" y="417689"/>
                  </a:cubicBezTo>
                  <a:cubicBezTo>
                    <a:pt x="811210" y="379053"/>
                    <a:pt x="793869" y="307231"/>
                    <a:pt x="756356" y="282222"/>
                  </a:cubicBezTo>
                  <a:cubicBezTo>
                    <a:pt x="733778" y="267170"/>
                    <a:pt x="707810" y="256254"/>
                    <a:pt x="688623" y="237067"/>
                  </a:cubicBezTo>
                  <a:lnTo>
                    <a:pt x="620889" y="169333"/>
                  </a:lnTo>
                  <a:cubicBezTo>
                    <a:pt x="609600" y="158044"/>
                    <a:pt x="602511" y="139339"/>
                    <a:pt x="587023" y="135467"/>
                  </a:cubicBezTo>
                  <a:lnTo>
                    <a:pt x="541867" y="124178"/>
                  </a:lnTo>
                  <a:cubicBezTo>
                    <a:pt x="511574" y="130237"/>
                    <a:pt x="442242" y="141676"/>
                    <a:pt x="417689" y="158045"/>
                  </a:cubicBezTo>
                  <a:cubicBezTo>
                    <a:pt x="373922" y="187223"/>
                    <a:pt x="396694" y="176332"/>
                    <a:pt x="349956" y="191911"/>
                  </a:cubicBezTo>
                  <a:cubicBezTo>
                    <a:pt x="158165" y="175928"/>
                    <a:pt x="252441" y="219392"/>
                    <a:pt x="191911" y="146756"/>
                  </a:cubicBezTo>
                  <a:cubicBezTo>
                    <a:pt x="181691" y="134491"/>
                    <a:pt x="170647" y="122691"/>
                    <a:pt x="158045" y="112889"/>
                  </a:cubicBezTo>
                  <a:cubicBezTo>
                    <a:pt x="136626" y="96229"/>
                    <a:pt x="90311" y="67733"/>
                    <a:pt x="90311" y="67733"/>
                  </a:cubicBezTo>
                  <a:cubicBezTo>
                    <a:pt x="87527" y="59381"/>
                    <a:pt x="71035" y="0"/>
                    <a:pt x="56445" y="0"/>
                  </a:cubicBezTo>
                  <a:cubicBezTo>
                    <a:pt x="44545" y="0"/>
                    <a:pt x="48919" y="22578"/>
                    <a:pt x="45156" y="33867"/>
                  </a:cubicBezTo>
                  <a:cubicBezTo>
                    <a:pt x="61235" y="146415"/>
                    <a:pt x="56445" y="86281"/>
                    <a:pt x="56445" y="214489"/>
                  </a:cubicBezTo>
                  <a:lnTo>
                    <a:pt x="33867" y="259645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164464" y="4695776"/>
              <a:ext cx="7393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50000"/>
                    </a:schemeClr>
                  </a:solidFill>
                  <a:latin typeface="Comic Sans MS" charset="0"/>
                  <a:ea typeface="Comic Sans MS" charset="0"/>
                  <a:cs typeface="Comic Sans MS" charset="0"/>
                </a:rPr>
                <a:t>28.1!</a:t>
              </a:r>
              <a:endParaRPr lang="en-US" sz="2400" dirty="0">
                <a:solidFill>
                  <a:schemeClr val="bg2">
                    <a:lumMod val="50000"/>
                  </a:schemeClr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8576873" y="4172516"/>
            <a:ext cx="936978" cy="1196622"/>
            <a:chOff x="8576873" y="4172516"/>
            <a:chExt cx="936978" cy="1196622"/>
          </a:xfrm>
        </p:grpSpPr>
        <p:sp>
          <p:nvSpPr>
            <p:cNvPr id="29" name="Freeform 28"/>
            <p:cNvSpPr/>
            <p:nvPr/>
          </p:nvSpPr>
          <p:spPr>
            <a:xfrm>
              <a:off x="8576873" y="4172516"/>
              <a:ext cx="936978" cy="1196622"/>
            </a:xfrm>
            <a:custGeom>
              <a:avLst/>
              <a:gdLst>
                <a:gd name="connsiteX0" fmla="*/ 169333 w 936978"/>
                <a:gd name="connsiteY0" fmla="*/ 79022 h 1196622"/>
                <a:gd name="connsiteX1" fmla="*/ 169333 w 936978"/>
                <a:gd name="connsiteY1" fmla="*/ 79022 h 1196622"/>
                <a:gd name="connsiteX2" fmla="*/ 146755 w 936978"/>
                <a:gd name="connsiteY2" fmla="*/ 180622 h 1196622"/>
                <a:gd name="connsiteX3" fmla="*/ 112889 w 936978"/>
                <a:gd name="connsiteY3" fmla="*/ 417689 h 1196622"/>
                <a:gd name="connsiteX4" fmla="*/ 79022 w 936978"/>
                <a:gd name="connsiteY4" fmla="*/ 451555 h 1196622"/>
                <a:gd name="connsiteX5" fmla="*/ 45155 w 936978"/>
                <a:gd name="connsiteY5" fmla="*/ 530578 h 1196622"/>
                <a:gd name="connsiteX6" fmla="*/ 33866 w 936978"/>
                <a:gd name="connsiteY6" fmla="*/ 564444 h 1196622"/>
                <a:gd name="connsiteX7" fmla="*/ 0 w 936978"/>
                <a:gd name="connsiteY7" fmla="*/ 632178 h 1196622"/>
                <a:gd name="connsiteX8" fmla="*/ 11289 w 936978"/>
                <a:gd name="connsiteY8" fmla="*/ 677333 h 1196622"/>
                <a:gd name="connsiteX9" fmla="*/ 33866 w 936978"/>
                <a:gd name="connsiteY9" fmla="*/ 756355 h 1196622"/>
                <a:gd name="connsiteX10" fmla="*/ 56444 w 936978"/>
                <a:gd name="connsiteY10" fmla="*/ 880533 h 1196622"/>
                <a:gd name="connsiteX11" fmla="*/ 135466 w 936978"/>
                <a:gd name="connsiteY11" fmla="*/ 982133 h 1196622"/>
                <a:gd name="connsiteX12" fmla="*/ 146755 w 936978"/>
                <a:gd name="connsiteY12" fmla="*/ 1016000 h 1196622"/>
                <a:gd name="connsiteX13" fmla="*/ 248355 w 936978"/>
                <a:gd name="connsiteY13" fmla="*/ 1106311 h 1196622"/>
                <a:gd name="connsiteX14" fmla="*/ 304800 w 936978"/>
                <a:gd name="connsiteY14" fmla="*/ 1140178 h 1196622"/>
                <a:gd name="connsiteX15" fmla="*/ 338666 w 936978"/>
                <a:gd name="connsiteY15" fmla="*/ 1162755 h 1196622"/>
                <a:gd name="connsiteX16" fmla="*/ 451555 w 936978"/>
                <a:gd name="connsiteY16" fmla="*/ 1196622 h 1196622"/>
                <a:gd name="connsiteX17" fmla="*/ 564444 w 936978"/>
                <a:gd name="connsiteY17" fmla="*/ 1185333 h 1196622"/>
                <a:gd name="connsiteX18" fmla="*/ 632178 w 936978"/>
                <a:gd name="connsiteY18" fmla="*/ 1140178 h 1196622"/>
                <a:gd name="connsiteX19" fmla="*/ 722489 w 936978"/>
                <a:gd name="connsiteY19" fmla="*/ 1038578 h 1196622"/>
                <a:gd name="connsiteX20" fmla="*/ 756355 w 936978"/>
                <a:gd name="connsiteY20" fmla="*/ 1004711 h 1196622"/>
                <a:gd name="connsiteX21" fmla="*/ 812800 w 936978"/>
                <a:gd name="connsiteY21" fmla="*/ 936978 h 1196622"/>
                <a:gd name="connsiteX22" fmla="*/ 869244 w 936978"/>
                <a:gd name="connsiteY22" fmla="*/ 880533 h 1196622"/>
                <a:gd name="connsiteX23" fmla="*/ 891822 w 936978"/>
                <a:gd name="connsiteY23" fmla="*/ 846666 h 1196622"/>
                <a:gd name="connsiteX24" fmla="*/ 925689 w 936978"/>
                <a:gd name="connsiteY24" fmla="*/ 824089 h 1196622"/>
                <a:gd name="connsiteX25" fmla="*/ 936978 w 936978"/>
                <a:gd name="connsiteY25" fmla="*/ 790222 h 1196622"/>
                <a:gd name="connsiteX26" fmla="*/ 903111 w 936978"/>
                <a:gd name="connsiteY26" fmla="*/ 643466 h 1196622"/>
                <a:gd name="connsiteX27" fmla="*/ 869244 w 936978"/>
                <a:gd name="connsiteY27" fmla="*/ 598311 h 1196622"/>
                <a:gd name="connsiteX28" fmla="*/ 835378 w 936978"/>
                <a:gd name="connsiteY28" fmla="*/ 564444 h 1196622"/>
                <a:gd name="connsiteX29" fmla="*/ 722489 w 936978"/>
                <a:gd name="connsiteY29" fmla="*/ 406400 h 1196622"/>
                <a:gd name="connsiteX30" fmla="*/ 699911 w 936978"/>
                <a:gd name="connsiteY30" fmla="*/ 372533 h 1196622"/>
                <a:gd name="connsiteX31" fmla="*/ 654755 w 936978"/>
                <a:gd name="connsiteY31" fmla="*/ 270933 h 1196622"/>
                <a:gd name="connsiteX32" fmla="*/ 620889 w 936978"/>
                <a:gd name="connsiteY32" fmla="*/ 259644 h 1196622"/>
                <a:gd name="connsiteX33" fmla="*/ 553155 w 936978"/>
                <a:gd name="connsiteY33" fmla="*/ 214489 h 1196622"/>
                <a:gd name="connsiteX34" fmla="*/ 519289 w 936978"/>
                <a:gd name="connsiteY34" fmla="*/ 180622 h 1196622"/>
                <a:gd name="connsiteX35" fmla="*/ 485422 w 936978"/>
                <a:gd name="connsiteY35" fmla="*/ 169333 h 1196622"/>
                <a:gd name="connsiteX36" fmla="*/ 417689 w 936978"/>
                <a:gd name="connsiteY36" fmla="*/ 124178 h 1196622"/>
                <a:gd name="connsiteX37" fmla="*/ 248355 w 936978"/>
                <a:gd name="connsiteY37" fmla="*/ 90311 h 1196622"/>
                <a:gd name="connsiteX38" fmla="*/ 191911 w 936978"/>
                <a:gd name="connsiteY38" fmla="*/ 33866 h 1196622"/>
                <a:gd name="connsiteX39" fmla="*/ 158044 w 936978"/>
                <a:gd name="connsiteY39" fmla="*/ 11289 h 1196622"/>
                <a:gd name="connsiteX40" fmla="*/ 146755 w 936978"/>
                <a:gd name="connsiteY40" fmla="*/ 0 h 1196622"/>
                <a:gd name="connsiteX41" fmla="*/ 169333 w 936978"/>
                <a:gd name="connsiteY41" fmla="*/ 79022 h 119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936978" h="1196622">
                  <a:moveTo>
                    <a:pt x="169333" y="79022"/>
                  </a:moveTo>
                  <a:lnTo>
                    <a:pt x="169333" y="79022"/>
                  </a:lnTo>
                  <a:cubicBezTo>
                    <a:pt x="161807" y="112889"/>
                    <a:pt x="150732" y="146158"/>
                    <a:pt x="146755" y="180622"/>
                  </a:cubicBezTo>
                  <a:cubicBezTo>
                    <a:pt x="136509" y="269417"/>
                    <a:pt x="163589" y="346708"/>
                    <a:pt x="112889" y="417689"/>
                  </a:cubicBezTo>
                  <a:cubicBezTo>
                    <a:pt x="103610" y="430680"/>
                    <a:pt x="90311" y="440266"/>
                    <a:pt x="79022" y="451555"/>
                  </a:cubicBezTo>
                  <a:cubicBezTo>
                    <a:pt x="52549" y="530975"/>
                    <a:pt x="87003" y="432935"/>
                    <a:pt x="45155" y="530578"/>
                  </a:cubicBezTo>
                  <a:cubicBezTo>
                    <a:pt x="40468" y="541515"/>
                    <a:pt x="39187" y="553801"/>
                    <a:pt x="33866" y="564444"/>
                  </a:cubicBezTo>
                  <a:cubicBezTo>
                    <a:pt x="-9900" y="651977"/>
                    <a:pt x="28374" y="547055"/>
                    <a:pt x="0" y="632178"/>
                  </a:cubicBezTo>
                  <a:cubicBezTo>
                    <a:pt x="3763" y="647230"/>
                    <a:pt x="7027" y="662415"/>
                    <a:pt x="11289" y="677333"/>
                  </a:cubicBezTo>
                  <a:cubicBezTo>
                    <a:pt x="22027" y="714915"/>
                    <a:pt x="26807" y="714002"/>
                    <a:pt x="33866" y="756355"/>
                  </a:cubicBezTo>
                  <a:cubicBezTo>
                    <a:pt x="37497" y="778145"/>
                    <a:pt x="39144" y="849393"/>
                    <a:pt x="56444" y="880533"/>
                  </a:cubicBezTo>
                  <a:cubicBezTo>
                    <a:pt x="90200" y="941293"/>
                    <a:pt x="94330" y="940996"/>
                    <a:pt x="135466" y="982133"/>
                  </a:cubicBezTo>
                  <a:cubicBezTo>
                    <a:pt x="139229" y="993422"/>
                    <a:pt x="139449" y="1006607"/>
                    <a:pt x="146755" y="1016000"/>
                  </a:cubicBezTo>
                  <a:cubicBezTo>
                    <a:pt x="181670" y="1060891"/>
                    <a:pt x="205944" y="1079804"/>
                    <a:pt x="248355" y="1106311"/>
                  </a:cubicBezTo>
                  <a:cubicBezTo>
                    <a:pt x="266962" y="1117940"/>
                    <a:pt x="286193" y="1128549"/>
                    <a:pt x="304800" y="1140178"/>
                  </a:cubicBezTo>
                  <a:cubicBezTo>
                    <a:pt x="316305" y="1147369"/>
                    <a:pt x="326268" y="1157245"/>
                    <a:pt x="338666" y="1162755"/>
                  </a:cubicBezTo>
                  <a:cubicBezTo>
                    <a:pt x="374003" y="1178460"/>
                    <a:pt x="414027" y="1187240"/>
                    <a:pt x="451555" y="1196622"/>
                  </a:cubicBezTo>
                  <a:cubicBezTo>
                    <a:pt x="489185" y="1192859"/>
                    <a:pt x="528348" y="1196613"/>
                    <a:pt x="564444" y="1185333"/>
                  </a:cubicBezTo>
                  <a:cubicBezTo>
                    <a:pt x="590344" y="1177239"/>
                    <a:pt x="632178" y="1140178"/>
                    <a:pt x="632178" y="1140178"/>
                  </a:cubicBezTo>
                  <a:cubicBezTo>
                    <a:pt x="672467" y="1079742"/>
                    <a:pt x="645159" y="1115908"/>
                    <a:pt x="722489" y="1038578"/>
                  </a:cubicBezTo>
                  <a:cubicBezTo>
                    <a:pt x="733778" y="1027289"/>
                    <a:pt x="747499" y="1017995"/>
                    <a:pt x="756355" y="1004711"/>
                  </a:cubicBezTo>
                  <a:cubicBezTo>
                    <a:pt x="812412" y="920625"/>
                    <a:pt x="740365" y="1023899"/>
                    <a:pt x="812800" y="936978"/>
                  </a:cubicBezTo>
                  <a:cubicBezTo>
                    <a:pt x="859839" y="880531"/>
                    <a:pt x="807154" y="921928"/>
                    <a:pt x="869244" y="880533"/>
                  </a:cubicBezTo>
                  <a:cubicBezTo>
                    <a:pt x="876770" y="869244"/>
                    <a:pt x="882228" y="856260"/>
                    <a:pt x="891822" y="846666"/>
                  </a:cubicBezTo>
                  <a:cubicBezTo>
                    <a:pt x="901416" y="837072"/>
                    <a:pt x="917213" y="834683"/>
                    <a:pt x="925689" y="824089"/>
                  </a:cubicBezTo>
                  <a:cubicBezTo>
                    <a:pt x="933123" y="814797"/>
                    <a:pt x="933215" y="801511"/>
                    <a:pt x="936978" y="790222"/>
                  </a:cubicBezTo>
                  <a:cubicBezTo>
                    <a:pt x="932515" y="758979"/>
                    <a:pt x="924988" y="672634"/>
                    <a:pt x="903111" y="643466"/>
                  </a:cubicBezTo>
                  <a:cubicBezTo>
                    <a:pt x="891822" y="628414"/>
                    <a:pt x="881488" y="612596"/>
                    <a:pt x="869244" y="598311"/>
                  </a:cubicBezTo>
                  <a:cubicBezTo>
                    <a:pt x="858854" y="586190"/>
                    <a:pt x="845488" y="576800"/>
                    <a:pt x="835378" y="564444"/>
                  </a:cubicBezTo>
                  <a:cubicBezTo>
                    <a:pt x="784962" y="502824"/>
                    <a:pt x="764289" y="469100"/>
                    <a:pt x="722489" y="406400"/>
                  </a:cubicBezTo>
                  <a:cubicBezTo>
                    <a:pt x="714963" y="395111"/>
                    <a:pt x="704202" y="385404"/>
                    <a:pt x="699911" y="372533"/>
                  </a:cubicBezTo>
                  <a:cubicBezTo>
                    <a:pt x="693012" y="351836"/>
                    <a:pt x="679150" y="290449"/>
                    <a:pt x="654755" y="270933"/>
                  </a:cubicBezTo>
                  <a:cubicBezTo>
                    <a:pt x="645463" y="263499"/>
                    <a:pt x="632178" y="263407"/>
                    <a:pt x="620889" y="259644"/>
                  </a:cubicBezTo>
                  <a:cubicBezTo>
                    <a:pt x="512842" y="151600"/>
                    <a:pt x="651187" y="279845"/>
                    <a:pt x="553155" y="214489"/>
                  </a:cubicBezTo>
                  <a:cubicBezTo>
                    <a:pt x="539872" y="205633"/>
                    <a:pt x="532572" y="189478"/>
                    <a:pt x="519289" y="180622"/>
                  </a:cubicBezTo>
                  <a:cubicBezTo>
                    <a:pt x="509388" y="174021"/>
                    <a:pt x="495824" y="175112"/>
                    <a:pt x="485422" y="169333"/>
                  </a:cubicBezTo>
                  <a:cubicBezTo>
                    <a:pt x="461702" y="156155"/>
                    <a:pt x="443431" y="132759"/>
                    <a:pt x="417689" y="124178"/>
                  </a:cubicBezTo>
                  <a:cubicBezTo>
                    <a:pt x="317629" y="90825"/>
                    <a:pt x="373609" y="104228"/>
                    <a:pt x="248355" y="90311"/>
                  </a:cubicBezTo>
                  <a:cubicBezTo>
                    <a:pt x="158039" y="30098"/>
                    <a:pt x="267177" y="109131"/>
                    <a:pt x="191911" y="33866"/>
                  </a:cubicBezTo>
                  <a:cubicBezTo>
                    <a:pt x="182317" y="24272"/>
                    <a:pt x="168898" y="19429"/>
                    <a:pt x="158044" y="11289"/>
                  </a:cubicBezTo>
                  <a:cubicBezTo>
                    <a:pt x="153787" y="8096"/>
                    <a:pt x="150518" y="3763"/>
                    <a:pt x="146755" y="0"/>
                  </a:cubicBezTo>
                  <a:lnTo>
                    <a:pt x="169333" y="7902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687374" y="4695776"/>
              <a:ext cx="7809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50000"/>
                    </a:schemeClr>
                  </a:solidFill>
                  <a:latin typeface="Comic Sans MS" charset="0"/>
                  <a:ea typeface="Comic Sans MS" charset="0"/>
                  <a:cs typeface="Comic Sans MS" charset="0"/>
                </a:rPr>
                <a:t>37.5!</a:t>
              </a:r>
              <a:endParaRPr lang="en-US" sz="2000" dirty="0">
                <a:solidFill>
                  <a:schemeClr val="bg2">
                    <a:lumMod val="50000"/>
                  </a:schemeClr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0097409" y="4131288"/>
            <a:ext cx="906088" cy="1273876"/>
            <a:chOff x="10097409" y="4131288"/>
            <a:chExt cx="906088" cy="1273876"/>
          </a:xfrm>
        </p:grpSpPr>
        <p:sp>
          <p:nvSpPr>
            <p:cNvPr id="30" name="Freeform 29"/>
            <p:cNvSpPr/>
            <p:nvPr/>
          </p:nvSpPr>
          <p:spPr>
            <a:xfrm>
              <a:off x="10097409" y="4131288"/>
              <a:ext cx="906088" cy="1273876"/>
            </a:xfrm>
            <a:custGeom>
              <a:avLst/>
              <a:gdLst>
                <a:gd name="connsiteX0" fmla="*/ 338930 w 1083997"/>
                <a:gd name="connsiteY0" fmla="*/ 0 h 1524000"/>
                <a:gd name="connsiteX1" fmla="*/ 338930 w 1083997"/>
                <a:gd name="connsiteY1" fmla="*/ 0 h 1524000"/>
                <a:gd name="connsiteX2" fmla="*/ 429241 w 1083997"/>
                <a:gd name="connsiteY2" fmla="*/ 67734 h 1524000"/>
                <a:gd name="connsiteX3" fmla="*/ 496974 w 1083997"/>
                <a:gd name="connsiteY3" fmla="*/ 112889 h 1524000"/>
                <a:gd name="connsiteX4" fmla="*/ 530841 w 1083997"/>
                <a:gd name="connsiteY4" fmla="*/ 135467 h 1524000"/>
                <a:gd name="connsiteX5" fmla="*/ 564708 w 1083997"/>
                <a:gd name="connsiteY5" fmla="*/ 169334 h 1524000"/>
                <a:gd name="connsiteX6" fmla="*/ 632441 w 1083997"/>
                <a:gd name="connsiteY6" fmla="*/ 214489 h 1524000"/>
                <a:gd name="connsiteX7" fmla="*/ 666308 w 1083997"/>
                <a:gd name="connsiteY7" fmla="*/ 237067 h 1524000"/>
                <a:gd name="connsiteX8" fmla="*/ 722752 w 1083997"/>
                <a:gd name="connsiteY8" fmla="*/ 304800 h 1524000"/>
                <a:gd name="connsiteX9" fmla="*/ 756619 w 1083997"/>
                <a:gd name="connsiteY9" fmla="*/ 327378 h 1524000"/>
                <a:gd name="connsiteX10" fmla="*/ 835641 w 1083997"/>
                <a:gd name="connsiteY10" fmla="*/ 406400 h 1524000"/>
                <a:gd name="connsiteX11" fmla="*/ 892086 w 1083997"/>
                <a:gd name="connsiteY11" fmla="*/ 462845 h 1524000"/>
                <a:gd name="connsiteX12" fmla="*/ 914663 w 1083997"/>
                <a:gd name="connsiteY12" fmla="*/ 530578 h 1524000"/>
                <a:gd name="connsiteX13" fmla="*/ 937241 w 1083997"/>
                <a:gd name="connsiteY13" fmla="*/ 609600 h 1524000"/>
                <a:gd name="connsiteX14" fmla="*/ 959819 w 1083997"/>
                <a:gd name="connsiteY14" fmla="*/ 654756 h 1524000"/>
                <a:gd name="connsiteX15" fmla="*/ 993686 w 1083997"/>
                <a:gd name="connsiteY15" fmla="*/ 801511 h 1524000"/>
                <a:gd name="connsiteX16" fmla="*/ 1072708 w 1083997"/>
                <a:gd name="connsiteY16" fmla="*/ 925689 h 1524000"/>
                <a:gd name="connsiteX17" fmla="*/ 1083997 w 1083997"/>
                <a:gd name="connsiteY17" fmla="*/ 959556 h 1524000"/>
                <a:gd name="connsiteX18" fmla="*/ 1072708 w 1083997"/>
                <a:gd name="connsiteY18" fmla="*/ 1004711 h 1524000"/>
                <a:gd name="connsiteX19" fmla="*/ 993686 w 1083997"/>
                <a:gd name="connsiteY19" fmla="*/ 1106311 h 1524000"/>
                <a:gd name="connsiteX20" fmla="*/ 959819 w 1083997"/>
                <a:gd name="connsiteY20" fmla="*/ 1128889 h 1524000"/>
                <a:gd name="connsiteX21" fmla="*/ 880797 w 1083997"/>
                <a:gd name="connsiteY21" fmla="*/ 1219200 h 1524000"/>
                <a:gd name="connsiteX22" fmla="*/ 835641 w 1083997"/>
                <a:gd name="connsiteY22" fmla="*/ 1275645 h 1524000"/>
                <a:gd name="connsiteX23" fmla="*/ 779197 w 1083997"/>
                <a:gd name="connsiteY23" fmla="*/ 1332089 h 1524000"/>
                <a:gd name="connsiteX24" fmla="*/ 711463 w 1083997"/>
                <a:gd name="connsiteY24" fmla="*/ 1411111 h 1524000"/>
                <a:gd name="connsiteX25" fmla="*/ 655019 w 1083997"/>
                <a:gd name="connsiteY25" fmla="*/ 1444978 h 1524000"/>
                <a:gd name="connsiteX26" fmla="*/ 621152 w 1083997"/>
                <a:gd name="connsiteY26" fmla="*/ 1478845 h 1524000"/>
                <a:gd name="connsiteX27" fmla="*/ 587286 w 1083997"/>
                <a:gd name="connsiteY27" fmla="*/ 1501422 h 1524000"/>
                <a:gd name="connsiteX28" fmla="*/ 519552 w 1083997"/>
                <a:gd name="connsiteY28" fmla="*/ 1524000 h 1524000"/>
                <a:gd name="connsiteX29" fmla="*/ 429241 w 1083997"/>
                <a:gd name="connsiteY29" fmla="*/ 1512711 h 1524000"/>
                <a:gd name="connsiteX30" fmla="*/ 316352 w 1083997"/>
                <a:gd name="connsiteY30" fmla="*/ 1467556 h 1524000"/>
                <a:gd name="connsiteX31" fmla="*/ 248619 w 1083997"/>
                <a:gd name="connsiteY31" fmla="*/ 1422400 h 1524000"/>
                <a:gd name="connsiteX32" fmla="*/ 214752 w 1083997"/>
                <a:gd name="connsiteY32" fmla="*/ 1399822 h 1524000"/>
                <a:gd name="connsiteX33" fmla="*/ 147019 w 1083997"/>
                <a:gd name="connsiteY33" fmla="*/ 1343378 h 1524000"/>
                <a:gd name="connsiteX34" fmla="*/ 101863 w 1083997"/>
                <a:gd name="connsiteY34" fmla="*/ 1275645 h 1524000"/>
                <a:gd name="connsiteX35" fmla="*/ 67997 w 1083997"/>
                <a:gd name="connsiteY35" fmla="*/ 1241778 h 1524000"/>
                <a:gd name="connsiteX36" fmla="*/ 22841 w 1083997"/>
                <a:gd name="connsiteY36" fmla="*/ 1174045 h 1524000"/>
                <a:gd name="connsiteX37" fmla="*/ 263 w 1083997"/>
                <a:gd name="connsiteY37" fmla="*/ 1106311 h 1524000"/>
                <a:gd name="connsiteX38" fmla="*/ 11552 w 1083997"/>
                <a:gd name="connsiteY38" fmla="*/ 1004711 h 1524000"/>
                <a:gd name="connsiteX39" fmla="*/ 34130 w 1083997"/>
                <a:gd name="connsiteY39" fmla="*/ 936978 h 1524000"/>
                <a:gd name="connsiteX40" fmla="*/ 56708 w 1083997"/>
                <a:gd name="connsiteY40" fmla="*/ 846667 h 1524000"/>
                <a:gd name="connsiteX41" fmla="*/ 90574 w 1083997"/>
                <a:gd name="connsiteY41" fmla="*/ 688622 h 1524000"/>
                <a:gd name="connsiteX42" fmla="*/ 124441 w 1083997"/>
                <a:gd name="connsiteY42" fmla="*/ 654756 h 1524000"/>
                <a:gd name="connsiteX43" fmla="*/ 169597 w 1083997"/>
                <a:gd name="connsiteY43" fmla="*/ 587022 h 1524000"/>
                <a:gd name="connsiteX44" fmla="*/ 203463 w 1083997"/>
                <a:gd name="connsiteY44" fmla="*/ 564445 h 1524000"/>
                <a:gd name="connsiteX45" fmla="*/ 271197 w 1083997"/>
                <a:gd name="connsiteY45" fmla="*/ 496711 h 1524000"/>
                <a:gd name="connsiteX46" fmla="*/ 305063 w 1083997"/>
                <a:gd name="connsiteY46" fmla="*/ 485422 h 1524000"/>
                <a:gd name="connsiteX47" fmla="*/ 350219 w 1083997"/>
                <a:gd name="connsiteY47" fmla="*/ 462845 h 1524000"/>
                <a:gd name="connsiteX48" fmla="*/ 451819 w 1083997"/>
                <a:gd name="connsiteY48" fmla="*/ 451556 h 1524000"/>
                <a:gd name="connsiteX49" fmla="*/ 440530 w 1083997"/>
                <a:gd name="connsiteY49" fmla="*/ 237067 h 1524000"/>
                <a:gd name="connsiteX50" fmla="*/ 417952 w 1083997"/>
                <a:gd name="connsiteY50" fmla="*/ 169334 h 1524000"/>
                <a:gd name="connsiteX51" fmla="*/ 395374 w 1083997"/>
                <a:gd name="connsiteY51" fmla="*/ 67734 h 1524000"/>
                <a:gd name="connsiteX52" fmla="*/ 338930 w 1083997"/>
                <a:gd name="connsiteY52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83997" h="1524000">
                  <a:moveTo>
                    <a:pt x="338930" y="0"/>
                  </a:moveTo>
                  <a:lnTo>
                    <a:pt x="338930" y="0"/>
                  </a:lnTo>
                  <a:cubicBezTo>
                    <a:pt x="369034" y="22578"/>
                    <a:pt x="398620" y="45862"/>
                    <a:pt x="429241" y="67734"/>
                  </a:cubicBezTo>
                  <a:cubicBezTo>
                    <a:pt x="451322" y="83506"/>
                    <a:pt x="474396" y="97837"/>
                    <a:pt x="496974" y="112889"/>
                  </a:cubicBezTo>
                  <a:cubicBezTo>
                    <a:pt x="508263" y="120415"/>
                    <a:pt x="521247" y="125873"/>
                    <a:pt x="530841" y="135467"/>
                  </a:cubicBezTo>
                  <a:cubicBezTo>
                    <a:pt x="542130" y="146756"/>
                    <a:pt x="552106" y="159532"/>
                    <a:pt x="564708" y="169334"/>
                  </a:cubicBezTo>
                  <a:cubicBezTo>
                    <a:pt x="586127" y="185993"/>
                    <a:pt x="609863" y="199437"/>
                    <a:pt x="632441" y="214489"/>
                  </a:cubicBezTo>
                  <a:lnTo>
                    <a:pt x="666308" y="237067"/>
                  </a:lnTo>
                  <a:cubicBezTo>
                    <a:pt x="688508" y="270367"/>
                    <a:pt x="690157" y="277638"/>
                    <a:pt x="722752" y="304800"/>
                  </a:cubicBezTo>
                  <a:cubicBezTo>
                    <a:pt x="733175" y="313486"/>
                    <a:pt x="745330" y="319852"/>
                    <a:pt x="756619" y="327378"/>
                  </a:cubicBezTo>
                  <a:cubicBezTo>
                    <a:pt x="807662" y="403943"/>
                    <a:pt x="741786" y="312545"/>
                    <a:pt x="835641" y="406400"/>
                  </a:cubicBezTo>
                  <a:cubicBezTo>
                    <a:pt x="910901" y="481660"/>
                    <a:pt x="801774" y="402637"/>
                    <a:pt x="892086" y="462845"/>
                  </a:cubicBezTo>
                  <a:cubicBezTo>
                    <a:pt x="899612" y="485423"/>
                    <a:pt x="908891" y="507490"/>
                    <a:pt x="914663" y="530578"/>
                  </a:cubicBezTo>
                  <a:cubicBezTo>
                    <a:pt x="920392" y="553495"/>
                    <a:pt x="927523" y="586925"/>
                    <a:pt x="937241" y="609600"/>
                  </a:cubicBezTo>
                  <a:cubicBezTo>
                    <a:pt x="943870" y="625068"/>
                    <a:pt x="952293" y="639704"/>
                    <a:pt x="959819" y="654756"/>
                  </a:cubicBezTo>
                  <a:cubicBezTo>
                    <a:pt x="965024" y="691191"/>
                    <a:pt x="971146" y="767699"/>
                    <a:pt x="993686" y="801511"/>
                  </a:cubicBezTo>
                  <a:cubicBezTo>
                    <a:pt x="1013254" y="830864"/>
                    <a:pt x="1068469" y="912972"/>
                    <a:pt x="1072708" y="925689"/>
                  </a:cubicBezTo>
                  <a:lnTo>
                    <a:pt x="1083997" y="959556"/>
                  </a:lnTo>
                  <a:cubicBezTo>
                    <a:pt x="1080234" y="974608"/>
                    <a:pt x="1079647" y="990834"/>
                    <a:pt x="1072708" y="1004711"/>
                  </a:cubicBezTo>
                  <a:cubicBezTo>
                    <a:pt x="1054726" y="1040674"/>
                    <a:pt x="1025542" y="1079764"/>
                    <a:pt x="993686" y="1106311"/>
                  </a:cubicBezTo>
                  <a:cubicBezTo>
                    <a:pt x="983263" y="1114997"/>
                    <a:pt x="971108" y="1121363"/>
                    <a:pt x="959819" y="1128889"/>
                  </a:cubicBezTo>
                  <a:cubicBezTo>
                    <a:pt x="907137" y="1207911"/>
                    <a:pt x="937241" y="1181570"/>
                    <a:pt x="880797" y="1219200"/>
                  </a:cubicBezTo>
                  <a:cubicBezTo>
                    <a:pt x="858820" y="1285131"/>
                    <a:pt x="886703" y="1224584"/>
                    <a:pt x="835641" y="1275645"/>
                  </a:cubicBezTo>
                  <a:cubicBezTo>
                    <a:pt x="760378" y="1350906"/>
                    <a:pt x="869510" y="1271878"/>
                    <a:pt x="779197" y="1332089"/>
                  </a:cubicBezTo>
                  <a:cubicBezTo>
                    <a:pt x="755548" y="1367563"/>
                    <a:pt x="749368" y="1381629"/>
                    <a:pt x="711463" y="1411111"/>
                  </a:cubicBezTo>
                  <a:cubicBezTo>
                    <a:pt x="694143" y="1424582"/>
                    <a:pt x="672572" y="1431813"/>
                    <a:pt x="655019" y="1444978"/>
                  </a:cubicBezTo>
                  <a:cubicBezTo>
                    <a:pt x="642247" y="1454557"/>
                    <a:pt x="633417" y="1468624"/>
                    <a:pt x="621152" y="1478845"/>
                  </a:cubicBezTo>
                  <a:cubicBezTo>
                    <a:pt x="610729" y="1487531"/>
                    <a:pt x="599684" y="1495912"/>
                    <a:pt x="587286" y="1501422"/>
                  </a:cubicBezTo>
                  <a:cubicBezTo>
                    <a:pt x="565538" y="1511088"/>
                    <a:pt x="519552" y="1524000"/>
                    <a:pt x="519552" y="1524000"/>
                  </a:cubicBezTo>
                  <a:cubicBezTo>
                    <a:pt x="489448" y="1520237"/>
                    <a:pt x="458906" y="1519068"/>
                    <a:pt x="429241" y="1512711"/>
                  </a:cubicBezTo>
                  <a:cubicBezTo>
                    <a:pt x="395735" y="1505531"/>
                    <a:pt x="347303" y="1486127"/>
                    <a:pt x="316352" y="1467556"/>
                  </a:cubicBezTo>
                  <a:cubicBezTo>
                    <a:pt x="293084" y="1453595"/>
                    <a:pt x="271197" y="1437452"/>
                    <a:pt x="248619" y="1422400"/>
                  </a:cubicBezTo>
                  <a:lnTo>
                    <a:pt x="214752" y="1399822"/>
                  </a:lnTo>
                  <a:cubicBezTo>
                    <a:pt x="184647" y="1379752"/>
                    <a:pt x="170422" y="1373467"/>
                    <a:pt x="147019" y="1343378"/>
                  </a:cubicBezTo>
                  <a:cubicBezTo>
                    <a:pt x="130360" y="1321959"/>
                    <a:pt x="121050" y="1294833"/>
                    <a:pt x="101863" y="1275645"/>
                  </a:cubicBezTo>
                  <a:cubicBezTo>
                    <a:pt x="90574" y="1264356"/>
                    <a:pt x="77798" y="1254380"/>
                    <a:pt x="67997" y="1241778"/>
                  </a:cubicBezTo>
                  <a:cubicBezTo>
                    <a:pt x="51338" y="1220359"/>
                    <a:pt x="22841" y="1174045"/>
                    <a:pt x="22841" y="1174045"/>
                  </a:cubicBezTo>
                  <a:cubicBezTo>
                    <a:pt x="15315" y="1151467"/>
                    <a:pt x="-2365" y="1129965"/>
                    <a:pt x="263" y="1106311"/>
                  </a:cubicBezTo>
                  <a:cubicBezTo>
                    <a:pt x="4026" y="1072444"/>
                    <a:pt x="4869" y="1038124"/>
                    <a:pt x="11552" y="1004711"/>
                  </a:cubicBezTo>
                  <a:cubicBezTo>
                    <a:pt x="16219" y="981374"/>
                    <a:pt x="29463" y="960315"/>
                    <a:pt x="34130" y="936978"/>
                  </a:cubicBezTo>
                  <a:cubicBezTo>
                    <a:pt x="47753" y="868865"/>
                    <a:pt x="39351" y="898737"/>
                    <a:pt x="56708" y="846667"/>
                  </a:cubicBezTo>
                  <a:cubicBezTo>
                    <a:pt x="59231" y="826483"/>
                    <a:pt x="67596" y="711599"/>
                    <a:pt x="90574" y="688622"/>
                  </a:cubicBezTo>
                  <a:cubicBezTo>
                    <a:pt x="101863" y="677333"/>
                    <a:pt x="114639" y="667358"/>
                    <a:pt x="124441" y="654756"/>
                  </a:cubicBezTo>
                  <a:cubicBezTo>
                    <a:pt x="141101" y="633337"/>
                    <a:pt x="147019" y="602074"/>
                    <a:pt x="169597" y="587022"/>
                  </a:cubicBezTo>
                  <a:cubicBezTo>
                    <a:pt x="180886" y="579496"/>
                    <a:pt x="193323" y="573459"/>
                    <a:pt x="203463" y="564445"/>
                  </a:cubicBezTo>
                  <a:cubicBezTo>
                    <a:pt x="227328" y="543232"/>
                    <a:pt x="240906" y="506808"/>
                    <a:pt x="271197" y="496711"/>
                  </a:cubicBezTo>
                  <a:cubicBezTo>
                    <a:pt x="282486" y="492948"/>
                    <a:pt x="294126" y="490109"/>
                    <a:pt x="305063" y="485422"/>
                  </a:cubicBezTo>
                  <a:cubicBezTo>
                    <a:pt x="320531" y="478793"/>
                    <a:pt x="333821" y="466629"/>
                    <a:pt x="350219" y="462845"/>
                  </a:cubicBezTo>
                  <a:cubicBezTo>
                    <a:pt x="383421" y="455183"/>
                    <a:pt x="417952" y="455319"/>
                    <a:pt x="451819" y="451556"/>
                  </a:cubicBezTo>
                  <a:cubicBezTo>
                    <a:pt x="448056" y="380060"/>
                    <a:pt x="449060" y="308152"/>
                    <a:pt x="440530" y="237067"/>
                  </a:cubicBezTo>
                  <a:cubicBezTo>
                    <a:pt x="437694" y="213438"/>
                    <a:pt x="423724" y="192422"/>
                    <a:pt x="417952" y="169334"/>
                  </a:cubicBezTo>
                  <a:cubicBezTo>
                    <a:pt x="390430" y="59244"/>
                    <a:pt x="424026" y="196674"/>
                    <a:pt x="395374" y="67734"/>
                  </a:cubicBezTo>
                  <a:cubicBezTo>
                    <a:pt x="382261" y="8723"/>
                    <a:pt x="348337" y="11289"/>
                    <a:pt x="33893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165525" y="4710058"/>
              <a:ext cx="6976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50000"/>
                    </a:schemeClr>
                  </a:solidFill>
                  <a:latin typeface="Comic Sans MS" charset="0"/>
                  <a:ea typeface="Comic Sans MS" charset="0"/>
                  <a:cs typeface="Comic Sans MS" charset="0"/>
                </a:rPr>
                <a:t>11.7!</a:t>
              </a:r>
              <a:endParaRPr lang="en-US" sz="2000" dirty="0">
                <a:solidFill>
                  <a:schemeClr val="bg2">
                    <a:lumMod val="50000"/>
                  </a:schemeClr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917404" y="2275193"/>
            <a:ext cx="4141511" cy="1880146"/>
            <a:chOff x="1917404" y="2275193"/>
            <a:chExt cx="4141511" cy="1880146"/>
          </a:xfrm>
        </p:grpSpPr>
        <p:sp>
          <p:nvSpPr>
            <p:cNvPr id="6" name="Rectangle 5"/>
            <p:cNvSpPr/>
            <p:nvPr/>
          </p:nvSpPr>
          <p:spPr>
            <a:xfrm>
              <a:off x="2688444" y="2275193"/>
              <a:ext cx="25994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 smtClean="0">
                  <a:latin typeface="+mj-lt"/>
                </a:rPr>
                <a:t>Categorical variable</a:t>
              </a:r>
              <a:endParaRPr lang="en-US" sz="2400" b="1" dirty="0">
                <a:latin typeface="+mj-lt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074"/>
            <a:stretch/>
          </p:blipFill>
          <p:spPr>
            <a:xfrm>
              <a:off x="1917404" y="2926498"/>
              <a:ext cx="4141511" cy="1228841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2145710" y="4256472"/>
            <a:ext cx="1049867" cy="1106311"/>
            <a:chOff x="2145710" y="4256472"/>
            <a:chExt cx="1049867" cy="1106311"/>
          </a:xfrm>
        </p:grpSpPr>
        <p:sp>
          <p:nvSpPr>
            <p:cNvPr id="36" name="Freeform 35"/>
            <p:cNvSpPr/>
            <p:nvPr/>
          </p:nvSpPr>
          <p:spPr>
            <a:xfrm>
              <a:off x="2145710" y="4256472"/>
              <a:ext cx="1049867" cy="1106311"/>
            </a:xfrm>
            <a:custGeom>
              <a:avLst/>
              <a:gdLst>
                <a:gd name="connsiteX0" fmla="*/ 33867 w 1049867"/>
                <a:gd name="connsiteY0" fmla="*/ 259645 h 1106311"/>
                <a:gd name="connsiteX1" fmla="*/ 33867 w 1049867"/>
                <a:gd name="connsiteY1" fmla="*/ 259645 h 1106311"/>
                <a:gd name="connsiteX2" fmla="*/ 56445 w 1049867"/>
                <a:gd name="connsiteY2" fmla="*/ 361245 h 1106311"/>
                <a:gd name="connsiteX3" fmla="*/ 33867 w 1049867"/>
                <a:gd name="connsiteY3" fmla="*/ 474133 h 1106311"/>
                <a:gd name="connsiteX4" fmla="*/ 11289 w 1049867"/>
                <a:gd name="connsiteY4" fmla="*/ 541867 h 1106311"/>
                <a:gd name="connsiteX5" fmla="*/ 0 w 1049867"/>
                <a:gd name="connsiteY5" fmla="*/ 575733 h 1106311"/>
                <a:gd name="connsiteX6" fmla="*/ 11289 w 1049867"/>
                <a:gd name="connsiteY6" fmla="*/ 677333 h 1106311"/>
                <a:gd name="connsiteX7" fmla="*/ 22578 w 1049867"/>
                <a:gd name="connsiteY7" fmla="*/ 711200 h 1106311"/>
                <a:gd name="connsiteX8" fmla="*/ 56445 w 1049867"/>
                <a:gd name="connsiteY8" fmla="*/ 733778 h 1106311"/>
                <a:gd name="connsiteX9" fmla="*/ 90311 w 1049867"/>
                <a:gd name="connsiteY9" fmla="*/ 767645 h 1106311"/>
                <a:gd name="connsiteX10" fmla="*/ 135467 w 1049867"/>
                <a:gd name="connsiteY10" fmla="*/ 835378 h 1106311"/>
                <a:gd name="connsiteX11" fmla="*/ 158045 w 1049867"/>
                <a:gd name="connsiteY11" fmla="*/ 869245 h 1106311"/>
                <a:gd name="connsiteX12" fmla="*/ 191911 w 1049867"/>
                <a:gd name="connsiteY12" fmla="*/ 903111 h 1106311"/>
                <a:gd name="connsiteX13" fmla="*/ 248356 w 1049867"/>
                <a:gd name="connsiteY13" fmla="*/ 959556 h 1106311"/>
                <a:gd name="connsiteX14" fmla="*/ 282223 w 1049867"/>
                <a:gd name="connsiteY14" fmla="*/ 1027289 h 1106311"/>
                <a:gd name="connsiteX15" fmla="*/ 293511 w 1049867"/>
                <a:gd name="connsiteY15" fmla="*/ 1061156 h 1106311"/>
                <a:gd name="connsiteX16" fmla="*/ 327378 w 1049867"/>
                <a:gd name="connsiteY16" fmla="*/ 1072445 h 1106311"/>
                <a:gd name="connsiteX17" fmla="*/ 553156 w 1049867"/>
                <a:gd name="connsiteY17" fmla="*/ 1083733 h 1106311"/>
                <a:gd name="connsiteX18" fmla="*/ 632178 w 1049867"/>
                <a:gd name="connsiteY18" fmla="*/ 1106311 h 1106311"/>
                <a:gd name="connsiteX19" fmla="*/ 677334 w 1049867"/>
                <a:gd name="connsiteY19" fmla="*/ 1095022 h 1106311"/>
                <a:gd name="connsiteX20" fmla="*/ 699911 w 1049867"/>
                <a:gd name="connsiteY20" fmla="*/ 1061156 h 1106311"/>
                <a:gd name="connsiteX21" fmla="*/ 767645 w 1049867"/>
                <a:gd name="connsiteY21" fmla="*/ 1004711 h 1106311"/>
                <a:gd name="connsiteX22" fmla="*/ 790223 w 1049867"/>
                <a:gd name="connsiteY22" fmla="*/ 970845 h 1106311"/>
                <a:gd name="connsiteX23" fmla="*/ 880534 w 1049867"/>
                <a:gd name="connsiteY23" fmla="*/ 959556 h 1106311"/>
                <a:gd name="connsiteX24" fmla="*/ 925689 w 1049867"/>
                <a:gd name="connsiteY24" fmla="*/ 936978 h 1106311"/>
                <a:gd name="connsiteX25" fmla="*/ 959556 w 1049867"/>
                <a:gd name="connsiteY25" fmla="*/ 925689 h 1106311"/>
                <a:gd name="connsiteX26" fmla="*/ 1004711 w 1049867"/>
                <a:gd name="connsiteY26" fmla="*/ 869245 h 1106311"/>
                <a:gd name="connsiteX27" fmla="*/ 1027289 w 1049867"/>
                <a:gd name="connsiteY27" fmla="*/ 835378 h 1106311"/>
                <a:gd name="connsiteX28" fmla="*/ 1049867 w 1049867"/>
                <a:gd name="connsiteY28" fmla="*/ 767645 h 1106311"/>
                <a:gd name="connsiteX29" fmla="*/ 1027289 w 1049867"/>
                <a:gd name="connsiteY29" fmla="*/ 688622 h 1106311"/>
                <a:gd name="connsiteX30" fmla="*/ 1016000 w 1049867"/>
                <a:gd name="connsiteY30" fmla="*/ 654756 h 1106311"/>
                <a:gd name="connsiteX31" fmla="*/ 936978 w 1049867"/>
                <a:gd name="connsiteY31" fmla="*/ 553156 h 1106311"/>
                <a:gd name="connsiteX32" fmla="*/ 914400 w 1049867"/>
                <a:gd name="connsiteY32" fmla="*/ 519289 h 1106311"/>
                <a:gd name="connsiteX33" fmla="*/ 880534 w 1049867"/>
                <a:gd name="connsiteY33" fmla="*/ 485422 h 1106311"/>
                <a:gd name="connsiteX34" fmla="*/ 824089 w 1049867"/>
                <a:gd name="connsiteY34" fmla="*/ 417689 h 1106311"/>
                <a:gd name="connsiteX35" fmla="*/ 756356 w 1049867"/>
                <a:gd name="connsiteY35" fmla="*/ 282222 h 1106311"/>
                <a:gd name="connsiteX36" fmla="*/ 688623 w 1049867"/>
                <a:gd name="connsiteY36" fmla="*/ 237067 h 1106311"/>
                <a:gd name="connsiteX37" fmla="*/ 620889 w 1049867"/>
                <a:gd name="connsiteY37" fmla="*/ 169333 h 1106311"/>
                <a:gd name="connsiteX38" fmla="*/ 587023 w 1049867"/>
                <a:gd name="connsiteY38" fmla="*/ 135467 h 1106311"/>
                <a:gd name="connsiteX39" fmla="*/ 541867 w 1049867"/>
                <a:gd name="connsiteY39" fmla="*/ 124178 h 1106311"/>
                <a:gd name="connsiteX40" fmla="*/ 417689 w 1049867"/>
                <a:gd name="connsiteY40" fmla="*/ 158045 h 1106311"/>
                <a:gd name="connsiteX41" fmla="*/ 349956 w 1049867"/>
                <a:gd name="connsiteY41" fmla="*/ 191911 h 1106311"/>
                <a:gd name="connsiteX42" fmla="*/ 191911 w 1049867"/>
                <a:gd name="connsiteY42" fmla="*/ 146756 h 1106311"/>
                <a:gd name="connsiteX43" fmla="*/ 158045 w 1049867"/>
                <a:gd name="connsiteY43" fmla="*/ 112889 h 1106311"/>
                <a:gd name="connsiteX44" fmla="*/ 90311 w 1049867"/>
                <a:gd name="connsiteY44" fmla="*/ 67733 h 1106311"/>
                <a:gd name="connsiteX45" fmla="*/ 56445 w 1049867"/>
                <a:gd name="connsiteY45" fmla="*/ 0 h 1106311"/>
                <a:gd name="connsiteX46" fmla="*/ 45156 w 1049867"/>
                <a:gd name="connsiteY46" fmla="*/ 33867 h 1106311"/>
                <a:gd name="connsiteX47" fmla="*/ 56445 w 1049867"/>
                <a:gd name="connsiteY47" fmla="*/ 214489 h 1106311"/>
                <a:gd name="connsiteX48" fmla="*/ 33867 w 1049867"/>
                <a:gd name="connsiteY48" fmla="*/ 259645 h 1106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049867" h="1106311">
                  <a:moveTo>
                    <a:pt x="33867" y="259645"/>
                  </a:moveTo>
                  <a:lnTo>
                    <a:pt x="33867" y="259645"/>
                  </a:lnTo>
                  <a:cubicBezTo>
                    <a:pt x="41393" y="293512"/>
                    <a:pt x="54137" y="326629"/>
                    <a:pt x="56445" y="361245"/>
                  </a:cubicBezTo>
                  <a:cubicBezTo>
                    <a:pt x="57555" y="377889"/>
                    <a:pt x="40574" y="451775"/>
                    <a:pt x="33867" y="474133"/>
                  </a:cubicBezTo>
                  <a:cubicBezTo>
                    <a:pt x="27028" y="496929"/>
                    <a:pt x="18815" y="519289"/>
                    <a:pt x="11289" y="541867"/>
                  </a:cubicBezTo>
                  <a:lnTo>
                    <a:pt x="0" y="575733"/>
                  </a:lnTo>
                  <a:cubicBezTo>
                    <a:pt x="3763" y="609600"/>
                    <a:pt x="5687" y="643722"/>
                    <a:pt x="11289" y="677333"/>
                  </a:cubicBezTo>
                  <a:cubicBezTo>
                    <a:pt x="13245" y="689071"/>
                    <a:pt x="15144" y="701908"/>
                    <a:pt x="22578" y="711200"/>
                  </a:cubicBezTo>
                  <a:cubicBezTo>
                    <a:pt x="31054" y="721795"/>
                    <a:pt x="46022" y="725092"/>
                    <a:pt x="56445" y="733778"/>
                  </a:cubicBezTo>
                  <a:cubicBezTo>
                    <a:pt x="68709" y="743999"/>
                    <a:pt x="80510" y="755043"/>
                    <a:pt x="90311" y="767645"/>
                  </a:cubicBezTo>
                  <a:cubicBezTo>
                    <a:pt x="106970" y="789064"/>
                    <a:pt x="120415" y="812800"/>
                    <a:pt x="135467" y="835378"/>
                  </a:cubicBezTo>
                  <a:cubicBezTo>
                    <a:pt x="142993" y="846667"/>
                    <a:pt x="148451" y="859651"/>
                    <a:pt x="158045" y="869245"/>
                  </a:cubicBezTo>
                  <a:cubicBezTo>
                    <a:pt x="169334" y="880534"/>
                    <a:pt x="181691" y="890847"/>
                    <a:pt x="191911" y="903111"/>
                  </a:cubicBezTo>
                  <a:cubicBezTo>
                    <a:pt x="238948" y="959556"/>
                    <a:pt x="186267" y="918163"/>
                    <a:pt x="248356" y="959556"/>
                  </a:cubicBezTo>
                  <a:cubicBezTo>
                    <a:pt x="276734" y="1044688"/>
                    <a:pt x="238451" y="939743"/>
                    <a:pt x="282223" y="1027289"/>
                  </a:cubicBezTo>
                  <a:cubicBezTo>
                    <a:pt x="287545" y="1037932"/>
                    <a:pt x="285097" y="1052742"/>
                    <a:pt x="293511" y="1061156"/>
                  </a:cubicBezTo>
                  <a:cubicBezTo>
                    <a:pt x="301925" y="1069570"/>
                    <a:pt x="315523" y="1071414"/>
                    <a:pt x="327378" y="1072445"/>
                  </a:cubicBezTo>
                  <a:cubicBezTo>
                    <a:pt x="402448" y="1078973"/>
                    <a:pt x="477897" y="1079970"/>
                    <a:pt x="553156" y="1083733"/>
                  </a:cubicBezTo>
                  <a:cubicBezTo>
                    <a:pt x="569126" y="1089056"/>
                    <a:pt x="618004" y="1106311"/>
                    <a:pt x="632178" y="1106311"/>
                  </a:cubicBezTo>
                  <a:cubicBezTo>
                    <a:pt x="647693" y="1106311"/>
                    <a:pt x="662282" y="1098785"/>
                    <a:pt x="677334" y="1095022"/>
                  </a:cubicBezTo>
                  <a:cubicBezTo>
                    <a:pt x="684860" y="1083733"/>
                    <a:pt x="690318" y="1070749"/>
                    <a:pt x="699911" y="1061156"/>
                  </a:cubicBezTo>
                  <a:cubicBezTo>
                    <a:pt x="788719" y="972348"/>
                    <a:pt x="675167" y="1115683"/>
                    <a:pt x="767645" y="1004711"/>
                  </a:cubicBezTo>
                  <a:cubicBezTo>
                    <a:pt x="776331" y="994288"/>
                    <a:pt x="777626" y="975884"/>
                    <a:pt x="790223" y="970845"/>
                  </a:cubicBezTo>
                  <a:cubicBezTo>
                    <a:pt x="818391" y="959578"/>
                    <a:pt x="850430" y="963319"/>
                    <a:pt x="880534" y="959556"/>
                  </a:cubicBezTo>
                  <a:cubicBezTo>
                    <a:pt x="895586" y="952030"/>
                    <a:pt x="910221" y="943607"/>
                    <a:pt x="925689" y="936978"/>
                  </a:cubicBezTo>
                  <a:cubicBezTo>
                    <a:pt x="936626" y="932290"/>
                    <a:pt x="950521" y="933433"/>
                    <a:pt x="959556" y="925689"/>
                  </a:cubicBezTo>
                  <a:cubicBezTo>
                    <a:pt x="977850" y="910009"/>
                    <a:pt x="990254" y="888521"/>
                    <a:pt x="1004711" y="869245"/>
                  </a:cubicBezTo>
                  <a:cubicBezTo>
                    <a:pt x="1012852" y="858391"/>
                    <a:pt x="1021779" y="847776"/>
                    <a:pt x="1027289" y="835378"/>
                  </a:cubicBezTo>
                  <a:cubicBezTo>
                    <a:pt x="1036955" y="813630"/>
                    <a:pt x="1049867" y="767645"/>
                    <a:pt x="1049867" y="767645"/>
                  </a:cubicBezTo>
                  <a:cubicBezTo>
                    <a:pt x="1042341" y="741304"/>
                    <a:pt x="1035161" y="714862"/>
                    <a:pt x="1027289" y="688622"/>
                  </a:cubicBezTo>
                  <a:cubicBezTo>
                    <a:pt x="1023870" y="677225"/>
                    <a:pt x="1021779" y="665158"/>
                    <a:pt x="1016000" y="654756"/>
                  </a:cubicBezTo>
                  <a:cubicBezTo>
                    <a:pt x="958933" y="552034"/>
                    <a:pt x="991831" y="618979"/>
                    <a:pt x="936978" y="553156"/>
                  </a:cubicBezTo>
                  <a:cubicBezTo>
                    <a:pt x="928292" y="542733"/>
                    <a:pt x="923086" y="529712"/>
                    <a:pt x="914400" y="519289"/>
                  </a:cubicBezTo>
                  <a:cubicBezTo>
                    <a:pt x="904180" y="507024"/>
                    <a:pt x="890754" y="497687"/>
                    <a:pt x="880534" y="485422"/>
                  </a:cubicBezTo>
                  <a:cubicBezTo>
                    <a:pt x="801957" y="391130"/>
                    <a:pt x="923023" y="516623"/>
                    <a:pt x="824089" y="417689"/>
                  </a:cubicBezTo>
                  <a:cubicBezTo>
                    <a:pt x="811210" y="379053"/>
                    <a:pt x="793869" y="307231"/>
                    <a:pt x="756356" y="282222"/>
                  </a:cubicBezTo>
                  <a:cubicBezTo>
                    <a:pt x="733778" y="267170"/>
                    <a:pt x="707810" y="256254"/>
                    <a:pt x="688623" y="237067"/>
                  </a:cubicBezTo>
                  <a:lnTo>
                    <a:pt x="620889" y="169333"/>
                  </a:lnTo>
                  <a:cubicBezTo>
                    <a:pt x="609600" y="158044"/>
                    <a:pt x="602511" y="139339"/>
                    <a:pt x="587023" y="135467"/>
                  </a:cubicBezTo>
                  <a:lnTo>
                    <a:pt x="541867" y="124178"/>
                  </a:lnTo>
                  <a:cubicBezTo>
                    <a:pt x="511574" y="130237"/>
                    <a:pt x="442242" y="141676"/>
                    <a:pt x="417689" y="158045"/>
                  </a:cubicBezTo>
                  <a:cubicBezTo>
                    <a:pt x="373922" y="187223"/>
                    <a:pt x="396694" y="176332"/>
                    <a:pt x="349956" y="191911"/>
                  </a:cubicBezTo>
                  <a:cubicBezTo>
                    <a:pt x="158165" y="175928"/>
                    <a:pt x="252441" y="219392"/>
                    <a:pt x="191911" y="146756"/>
                  </a:cubicBezTo>
                  <a:cubicBezTo>
                    <a:pt x="181691" y="134491"/>
                    <a:pt x="170647" y="122691"/>
                    <a:pt x="158045" y="112889"/>
                  </a:cubicBezTo>
                  <a:cubicBezTo>
                    <a:pt x="136626" y="96229"/>
                    <a:pt x="90311" y="67733"/>
                    <a:pt x="90311" y="67733"/>
                  </a:cubicBezTo>
                  <a:cubicBezTo>
                    <a:pt x="87527" y="59381"/>
                    <a:pt x="71035" y="0"/>
                    <a:pt x="56445" y="0"/>
                  </a:cubicBezTo>
                  <a:cubicBezTo>
                    <a:pt x="44545" y="0"/>
                    <a:pt x="48919" y="22578"/>
                    <a:pt x="45156" y="33867"/>
                  </a:cubicBezTo>
                  <a:cubicBezTo>
                    <a:pt x="61235" y="146415"/>
                    <a:pt x="56445" y="86281"/>
                    <a:pt x="56445" y="214489"/>
                  </a:cubicBezTo>
                  <a:lnTo>
                    <a:pt x="33867" y="259645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286533" y="4635751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50000"/>
                    </a:schemeClr>
                  </a:solidFill>
                  <a:latin typeface="Comic Sans MS" charset="0"/>
                  <a:ea typeface="Comic Sans MS" charset="0"/>
                  <a:cs typeface="Comic Sans MS" charset="0"/>
                </a:rPr>
                <a:t>red!</a:t>
              </a:r>
              <a:endParaRPr lang="en-US" sz="2000" dirty="0">
                <a:solidFill>
                  <a:schemeClr val="bg2">
                    <a:lumMod val="50000"/>
                  </a:schemeClr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677447" y="4172516"/>
            <a:ext cx="936978" cy="1196622"/>
            <a:chOff x="3677447" y="4172516"/>
            <a:chExt cx="936978" cy="1196622"/>
          </a:xfrm>
        </p:grpSpPr>
        <p:sp>
          <p:nvSpPr>
            <p:cNvPr id="37" name="Freeform 36"/>
            <p:cNvSpPr/>
            <p:nvPr/>
          </p:nvSpPr>
          <p:spPr>
            <a:xfrm>
              <a:off x="3677447" y="4172516"/>
              <a:ext cx="936978" cy="1196622"/>
            </a:xfrm>
            <a:custGeom>
              <a:avLst/>
              <a:gdLst>
                <a:gd name="connsiteX0" fmla="*/ 169333 w 936978"/>
                <a:gd name="connsiteY0" fmla="*/ 79022 h 1196622"/>
                <a:gd name="connsiteX1" fmla="*/ 169333 w 936978"/>
                <a:gd name="connsiteY1" fmla="*/ 79022 h 1196622"/>
                <a:gd name="connsiteX2" fmla="*/ 146755 w 936978"/>
                <a:gd name="connsiteY2" fmla="*/ 180622 h 1196622"/>
                <a:gd name="connsiteX3" fmla="*/ 112889 w 936978"/>
                <a:gd name="connsiteY3" fmla="*/ 417689 h 1196622"/>
                <a:gd name="connsiteX4" fmla="*/ 79022 w 936978"/>
                <a:gd name="connsiteY4" fmla="*/ 451555 h 1196622"/>
                <a:gd name="connsiteX5" fmla="*/ 45155 w 936978"/>
                <a:gd name="connsiteY5" fmla="*/ 530578 h 1196622"/>
                <a:gd name="connsiteX6" fmla="*/ 33866 w 936978"/>
                <a:gd name="connsiteY6" fmla="*/ 564444 h 1196622"/>
                <a:gd name="connsiteX7" fmla="*/ 0 w 936978"/>
                <a:gd name="connsiteY7" fmla="*/ 632178 h 1196622"/>
                <a:gd name="connsiteX8" fmla="*/ 11289 w 936978"/>
                <a:gd name="connsiteY8" fmla="*/ 677333 h 1196622"/>
                <a:gd name="connsiteX9" fmla="*/ 33866 w 936978"/>
                <a:gd name="connsiteY9" fmla="*/ 756355 h 1196622"/>
                <a:gd name="connsiteX10" fmla="*/ 56444 w 936978"/>
                <a:gd name="connsiteY10" fmla="*/ 880533 h 1196622"/>
                <a:gd name="connsiteX11" fmla="*/ 135466 w 936978"/>
                <a:gd name="connsiteY11" fmla="*/ 982133 h 1196622"/>
                <a:gd name="connsiteX12" fmla="*/ 146755 w 936978"/>
                <a:gd name="connsiteY12" fmla="*/ 1016000 h 1196622"/>
                <a:gd name="connsiteX13" fmla="*/ 248355 w 936978"/>
                <a:gd name="connsiteY13" fmla="*/ 1106311 h 1196622"/>
                <a:gd name="connsiteX14" fmla="*/ 304800 w 936978"/>
                <a:gd name="connsiteY14" fmla="*/ 1140178 h 1196622"/>
                <a:gd name="connsiteX15" fmla="*/ 338666 w 936978"/>
                <a:gd name="connsiteY15" fmla="*/ 1162755 h 1196622"/>
                <a:gd name="connsiteX16" fmla="*/ 451555 w 936978"/>
                <a:gd name="connsiteY16" fmla="*/ 1196622 h 1196622"/>
                <a:gd name="connsiteX17" fmla="*/ 564444 w 936978"/>
                <a:gd name="connsiteY17" fmla="*/ 1185333 h 1196622"/>
                <a:gd name="connsiteX18" fmla="*/ 632178 w 936978"/>
                <a:gd name="connsiteY18" fmla="*/ 1140178 h 1196622"/>
                <a:gd name="connsiteX19" fmla="*/ 722489 w 936978"/>
                <a:gd name="connsiteY19" fmla="*/ 1038578 h 1196622"/>
                <a:gd name="connsiteX20" fmla="*/ 756355 w 936978"/>
                <a:gd name="connsiteY20" fmla="*/ 1004711 h 1196622"/>
                <a:gd name="connsiteX21" fmla="*/ 812800 w 936978"/>
                <a:gd name="connsiteY21" fmla="*/ 936978 h 1196622"/>
                <a:gd name="connsiteX22" fmla="*/ 869244 w 936978"/>
                <a:gd name="connsiteY22" fmla="*/ 880533 h 1196622"/>
                <a:gd name="connsiteX23" fmla="*/ 891822 w 936978"/>
                <a:gd name="connsiteY23" fmla="*/ 846666 h 1196622"/>
                <a:gd name="connsiteX24" fmla="*/ 925689 w 936978"/>
                <a:gd name="connsiteY24" fmla="*/ 824089 h 1196622"/>
                <a:gd name="connsiteX25" fmla="*/ 936978 w 936978"/>
                <a:gd name="connsiteY25" fmla="*/ 790222 h 1196622"/>
                <a:gd name="connsiteX26" fmla="*/ 903111 w 936978"/>
                <a:gd name="connsiteY26" fmla="*/ 643466 h 1196622"/>
                <a:gd name="connsiteX27" fmla="*/ 869244 w 936978"/>
                <a:gd name="connsiteY27" fmla="*/ 598311 h 1196622"/>
                <a:gd name="connsiteX28" fmla="*/ 835378 w 936978"/>
                <a:gd name="connsiteY28" fmla="*/ 564444 h 1196622"/>
                <a:gd name="connsiteX29" fmla="*/ 722489 w 936978"/>
                <a:gd name="connsiteY29" fmla="*/ 406400 h 1196622"/>
                <a:gd name="connsiteX30" fmla="*/ 699911 w 936978"/>
                <a:gd name="connsiteY30" fmla="*/ 372533 h 1196622"/>
                <a:gd name="connsiteX31" fmla="*/ 654755 w 936978"/>
                <a:gd name="connsiteY31" fmla="*/ 270933 h 1196622"/>
                <a:gd name="connsiteX32" fmla="*/ 620889 w 936978"/>
                <a:gd name="connsiteY32" fmla="*/ 259644 h 1196622"/>
                <a:gd name="connsiteX33" fmla="*/ 553155 w 936978"/>
                <a:gd name="connsiteY33" fmla="*/ 214489 h 1196622"/>
                <a:gd name="connsiteX34" fmla="*/ 519289 w 936978"/>
                <a:gd name="connsiteY34" fmla="*/ 180622 h 1196622"/>
                <a:gd name="connsiteX35" fmla="*/ 485422 w 936978"/>
                <a:gd name="connsiteY35" fmla="*/ 169333 h 1196622"/>
                <a:gd name="connsiteX36" fmla="*/ 417689 w 936978"/>
                <a:gd name="connsiteY36" fmla="*/ 124178 h 1196622"/>
                <a:gd name="connsiteX37" fmla="*/ 248355 w 936978"/>
                <a:gd name="connsiteY37" fmla="*/ 90311 h 1196622"/>
                <a:gd name="connsiteX38" fmla="*/ 191911 w 936978"/>
                <a:gd name="connsiteY38" fmla="*/ 33866 h 1196622"/>
                <a:gd name="connsiteX39" fmla="*/ 158044 w 936978"/>
                <a:gd name="connsiteY39" fmla="*/ 11289 h 1196622"/>
                <a:gd name="connsiteX40" fmla="*/ 146755 w 936978"/>
                <a:gd name="connsiteY40" fmla="*/ 0 h 1196622"/>
                <a:gd name="connsiteX41" fmla="*/ 169333 w 936978"/>
                <a:gd name="connsiteY41" fmla="*/ 79022 h 119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936978" h="1196622">
                  <a:moveTo>
                    <a:pt x="169333" y="79022"/>
                  </a:moveTo>
                  <a:lnTo>
                    <a:pt x="169333" y="79022"/>
                  </a:lnTo>
                  <a:cubicBezTo>
                    <a:pt x="161807" y="112889"/>
                    <a:pt x="150732" y="146158"/>
                    <a:pt x="146755" y="180622"/>
                  </a:cubicBezTo>
                  <a:cubicBezTo>
                    <a:pt x="136509" y="269417"/>
                    <a:pt x="163589" y="346708"/>
                    <a:pt x="112889" y="417689"/>
                  </a:cubicBezTo>
                  <a:cubicBezTo>
                    <a:pt x="103610" y="430680"/>
                    <a:pt x="90311" y="440266"/>
                    <a:pt x="79022" y="451555"/>
                  </a:cubicBezTo>
                  <a:cubicBezTo>
                    <a:pt x="52549" y="530975"/>
                    <a:pt x="87003" y="432935"/>
                    <a:pt x="45155" y="530578"/>
                  </a:cubicBezTo>
                  <a:cubicBezTo>
                    <a:pt x="40468" y="541515"/>
                    <a:pt x="39187" y="553801"/>
                    <a:pt x="33866" y="564444"/>
                  </a:cubicBezTo>
                  <a:cubicBezTo>
                    <a:pt x="-9900" y="651977"/>
                    <a:pt x="28374" y="547055"/>
                    <a:pt x="0" y="632178"/>
                  </a:cubicBezTo>
                  <a:cubicBezTo>
                    <a:pt x="3763" y="647230"/>
                    <a:pt x="7027" y="662415"/>
                    <a:pt x="11289" y="677333"/>
                  </a:cubicBezTo>
                  <a:cubicBezTo>
                    <a:pt x="22027" y="714915"/>
                    <a:pt x="26807" y="714002"/>
                    <a:pt x="33866" y="756355"/>
                  </a:cubicBezTo>
                  <a:cubicBezTo>
                    <a:pt x="37497" y="778145"/>
                    <a:pt x="39144" y="849393"/>
                    <a:pt x="56444" y="880533"/>
                  </a:cubicBezTo>
                  <a:cubicBezTo>
                    <a:pt x="90200" y="941293"/>
                    <a:pt x="94330" y="940996"/>
                    <a:pt x="135466" y="982133"/>
                  </a:cubicBezTo>
                  <a:cubicBezTo>
                    <a:pt x="139229" y="993422"/>
                    <a:pt x="139449" y="1006607"/>
                    <a:pt x="146755" y="1016000"/>
                  </a:cubicBezTo>
                  <a:cubicBezTo>
                    <a:pt x="181670" y="1060891"/>
                    <a:pt x="205944" y="1079804"/>
                    <a:pt x="248355" y="1106311"/>
                  </a:cubicBezTo>
                  <a:cubicBezTo>
                    <a:pt x="266962" y="1117940"/>
                    <a:pt x="286193" y="1128549"/>
                    <a:pt x="304800" y="1140178"/>
                  </a:cubicBezTo>
                  <a:cubicBezTo>
                    <a:pt x="316305" y="1147369"/>
                    <a:pt x="326268" y="1157245"/>
                    <a:pt x="338666" y="1162755"/>
                  </a:cubicBezTo>
                  <a:cubicBezTo>
                    <a:pt x="374003" y="1178460"/>
                    <a:pt x="414027" y="1187240"/>
                    <a:pt x="451555" y="1196622"/>
                  </a:cubicBezTo>
                  <a:cubicBezTo>
                    <a:pt x="489185" y="1192859"/>
                    <a:pt x="528348" y="1196613"/>
                    <a:pt x="564444" y="1185333"/>
                  </a:cubicBezTo>
                  <a:cubicBezTo>
                    <a:pt x="590344" y="1177239"/>
                    <a:pt x="632178" y="1140178"/>
                    <a:pt x="632178" y="1140178"/>
                  </a:cubicBezTo>
                  <a:cubicBezTo>
                    <a:pt x="672467" y="1079742"/>
                    <a:pt x="645159" y="1115908"/>
                    <a:pt x="722489" y="1038578"/>
                  </a:cubicBezTo>
                  <a:cubicBezTo>
                    <a:pt x="733778" y="1027289"/>
                    <a:pt x="747499" y="1017995"/>
                    <a:pt x="756355" y="1004711"/>
                  </a:cubicBezTo>
                  <a:cubicBezTo>
                    <a:pt x="812412" y="920625"/>
                    <a:pt x="740365" y="1023899"/>
                    <a:pt x="812800" y="936978"/>
                  </a:cubicBezTo>
                  <a:cubicBezTo>
                    <a:pt x="859839" y="880531"/>
                    <a:pt x="807154" y="921928"/>
                    <a:pt x="869244" y="880533"/>
                  </a:cubicBezTo>
                  <a:cubicBezTo>
                    <a:pt x="876770" y="869244"/>
                    <a:pt x="882228" y="856260"/>
                    <a:pt x="891822" y="846666"/>
                  </a:cubicBezTo>
                  <a:cubicBezTo>
                    <a:pt x="901416" y="837072"/>
                    <a:pt x="917213" y="834683"/>
                    <a:pt x="925689" y="824089"/>
                  </a:cubicBezTo>
                  <a:cubicBezTo>
                    <a:pt x="933123" y="814797"/>
                    <a:pt x="933215" y="801511"/>
                    <a:pt x="936978" y="790222"/>
                  </a:cubicBezTo>
                  <a:cubicBezTo>
                    <a:pt x="932515" y="758979"/>
                    <a:pt x="924988" y="672634"/>
                    <a:pt x="903111" y="643466"/>
                  </a:cubicBezTo>
                  <a:cubicBezTo>
                    <a:pt x="891822" y="628414"/>
                    <a:pt x="881488" y="612596"/>
                    <a:pt x="869244" y="598311"/>
                  </a:cubicBezTo>
                  <a:cubicBezTo>
                    <a:pt x="858854" y="586190"/>
                    <a:pt x="845488" y="576800"/>
                    <a:pt x="835378" y="564444"/>
                  </a:cubicBezTo>
                  <a:cubicBezTo>
                    <a:pt x="784962" y="502824"/>
                    <a:pt x="764289" y="469100"/>
                    <a:pt x="722489" y="406400"/>
                  </a:cubicBezTo>
                  <a:cubicBezTo>
                    <a:pt x="714963" y="395111"/>
                    <a:pt x="704202" y="385404"/>
                    <a:pt x="699911" y="372533"/>
                  </a:cubicBezTo>
                  <a:cubicBezTo>
                    <a:pt x="693012" y="351836"/>
                    <a:pt x="679150" y="290449"/>
                    <a:pt x="654755" y="270933"/>
                  </a:cubicBezTo>
                  <a:cubicBezTo>
                    <a:pt x="645463" y="263499"/>
                    <a:pt x="632178" y="263407"/>
                    <a:pt x="620889" y="259644"/>
                  </a:cubicBezTo>
                  <a:cubicBezTo>
                    <a:pt x="512842" y="151600"/>
                    <a:pt x="651187" y="279845"/>
                    <a:pt x="553155" y="214489"/>
                  </a:cubicBezTo>
                  <a:cubicBezTo>
                    <a:pt x="539872" y="205633"/>
                    <a:pt x="532572" y="189478"/>
                    <a:pt x="519289" y="180622"/>
                  </a:cubicBezTo>
                  <a:cubicBezTo>
                    <a:pt x="509388" y="174021"/>
                    <a:pt x="495824" y="175112"/>
                    <a:pt x="485422" y="169333"/>
                  </a:cubicBezTo>
                  <a:cubicBezTo>
                    <a:pt x="461702" y="156155"/>
                    <a:pt x="443431" y="132759"/>
                    <a:pt x="417689" y="124178"/>
                  </a:cubicBezTo>
                  <a:cubicBezTo>
                    <a:pt x="317629" y="90825"/>
                    <a:pt x="373609" y="104228"/>
                    <a:pt x="248355" y="90311"/>
                  </a:cubicBezTo>
                  <a:cubicBezTo>
                    <a:pt x="158039" y="30098"/>
                    <a:pt x="267177" y="109131"/>
                    <a:pt x="191911" y="33866"/>
                  </a:cubicBezTo>
                  <a:cubicBezTo>
                    <a:pt x="182317" y="24272"/>
                    <a:pt x="168898" y="19429"/>
                    <a:pt x="158044" y="11289"/>
                  </a:cubicBezTo>
                  <a:cubicBezTo>
                    <a:pt x="153787" y="8096"/>
                    <a:pt x="150518" y="3763"/>
                    <a:pt x="146755" y="0"/>
                  </a:cubicBezTo>
                  <a:lnTo>
                    <a:pt x="169333" y="7902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787948" y="4695776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50000"/>
                    </a:schemeClr>
                  </a:solidFill>
                  <a:latin typeface="Comic Sans MS" charset="0"/>
                  <a:ea typeface="Comic Sans MS" charset="0"/>
                  <a:cs typeface="Comic Sans MS" charset="0"/>
                </a:rPr>
                <a:t>red!</a:t>
              </a:r>
              <a:endParaRPr lang="en-US" sz="2000" dirty="0">
                <a:solidFill>
                  <a:schemeClr val="bg2">
                    <a:lumMod val="50000"/>
                  </a:schemeClr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197983" y="4131288"/>
            <a:ext cx="906088" cy="1273876"/>
            <a:chOff x="5197983" y="4131288"/>
            <a:chExt cx="906088" cy="1273876"/>
          </a:xfrm>
        </p:grpSpPr>
        <p:sp>
          <p:nvSpPr>
            <p:cNvPr id="38" name="Freeform 37"/>
            <p:cNvSpPr/>
            <p:nvPr/>
          </p:nvSpPr>
          <p:spPr>
            <a:xfrm>
              <a:off x="5197983" y="4131288"/>
              <a:ext cx="906088" cy="1273876"/>
            </a:xfrm>
            <a:custGeom>
              <a:avLst/>
              <a:gdLst>
                <a:gd name="connsiteX0" fmla="*/ 338930 w 1083997"/>
                <a:gd name="connsiteY0" fmla="*/ 0 h 1524000"/>
                <a:gd name="connsiteX1" fmla="*/ 338930 w 1083997"/>
                <a:gd name="connsiteY1" fmla="*/ 0 h 1524000"/>
                <a:gd name="connsiteX2" fmla="*/ 429241 w 1083997"/>
                <a:gd name="connsiteY2" fmla="*/ 67734 h 1524000"/>
                <a:gd name="connsiteX3" fmla="*/ 496974 w 1083997"/>
                <a:gd name="connsiteY3" fmla="*/ 112889 h 1524000"/>
                <a:gd name="connsiteX4" fmla="*/ 530841 w 1083997"/>
                <a:gd name="connsiteY4" fmla="*/ 135467 h 1524000"/>
                <a:gd name="connsiteX5" fmla="*/ 564708 w 1083997"/>
                <a:gd name="connsiteY5" fmla="*/ 169334 h 1524000"/>
                <a:gd name="connsiteX6" fmla="*/ 632441 w 1083997"/>
                <a:gd name="connsiteY6" fmla="*/ 214489 h 1524000"/>
                <a:gd name="connsiteX7" fmla="*/ 666308 w 1083997"/>
                <a:gd name="connsiteY7" fmla="*/ 237067 h 1524000"/>
                <a:gd name="connsiteX8" fmla="*/ 722752 w 1083997"/>
                <a:gd name="connsiteY8" fmla="*/ 304800 h 1524000"/>
                <a:gd name="connsiteX9" fmla="*/ 756619 w 1083997"/>
                <a:gd name="connsiteY9" fmla="*/ 327378 h 1524000"/>
                <a:gd name="connsiteX10" fmla="*/ 835641 w 1083997"/>
                <a:gd name="connsiteY10" fmla="*/ 406400 h 1524000"/>
                <a:gd name="connsiteX11" fmla="*/ 892086 w 1083997"/>
                <a:gd name="connsiteY11" fmla="*/ 462845 h 1524000"/>
                <a:gd name="connsiteX12" fmla="*/ 914663 w 1083997"/>
                <a:gd name="connsiteY12" fmla="*/ 530578 h 1524000"/>
                <a:gd name="connsiteX13" fmla="*/ 937241 w 1083997"/>
                <a:gd name="connsiteY13" fmla="*/ 609600 h 1524000"/>
                <a:gd name="connsiteX14" fmla="*/ 959819 w 1083997"/>
                <a:gd name="connsiteY14" fmla="*/ 654756 h 1524000"/>
                <a:gd name="connsiteX15" fmla="*/ 993686 w 1083997"/>
                <a:gd name="connsiteY15" fmla="*/ 801511 h 1524000"/>
                <a:gd name="connsiteX16" fmla="*/ 1072708 w 1083997"/>
                <a:gd name="connsiteY16" fmla="*/ 925689 h 1524000"/>
                <a:gd name="connsiteX17" fmla="*/ 1083997 w 1083997"/>
                <a:gd name="connsiteY17" fmla="*/ 959556 h 1524000"/>
                <a:gd name="connsiteX18" fmla="*/ 1072708 w 1083997"/>
                <a:gd name="connsiteY18" fmla="*/ 1004711 h 1524000"/>
                <a:gd name="connsiteX19" fmla="*/ 993686 w 1083997"/>
                <a:gd name="connsiteY19" fmla="*/ 1106311 h 1524000"/>
                <a:gd name="connsiteX20" fmla="*/ 959819 w 1083997"/>
                <a:gd name="connsiteY20" fmla="*/ 1128889 h 1524000"/>
                <a:gd name="connsiteX21" fmla="*/ 880797 w 1083997"/>
                <a:gd name="connsiteY21" fmla="*/ 1219200 h 1524000"/>
                <a:gd name="connsiteX22" fmla="*/ 835641 w 1083997"/>
                <a:gd name="connsiteY22" fmla="*/ 1275645 h 1524000"/>
                <a:gd name="connsiteX23" fmla="*/ 779197 w 1083997"/>
                <a:gd name="connsiteY23" fmla="*/ 1332089 h 1524000"/>
                <a:gd name="connsiteX24" fmla="*/ 711463 w 1083997"/>
                <a:gd name="connsiteY24" fmla="*/ 1411111 h 1524000"/>
                <a:gd name="connsiteX25" fmla="*/ 655019 w 1083997"/>
                <a:gd name="connsiteY25" fmla="*/ 1444978 h 1524000"/>
                <a:gd name="connsiteX26" fmla="*/ 621152 w 1083997"/>
                <a:gd name="connsiteY26" fmla="*/ 1478845 h 1524000"/>
                <a:gd name="connsiteX27" fmla="*/ 587286 w 1083997"/>
                <a:gd name="connsiteY27" fmla="*/ 1501422 h 1524000"/>
                <a:gd name="connsiteX28" fmla="*/ 519552 w 1083997"/>
                <a:gd name="connsiteY28" fmla="*/ 1524000 h 1524000"/>
                <a:gd name="connsiteX29" fmla="*/ 429241 w 1083997"/>
                <a:gd name="connsiteY29" fmla="*/ 1512711 h 1524000"/>
                <a:gd name="connsiteX30" fmla="*/ 316352 w 1083997"/>
                <a:gd name="connsiteY30" fmla="*/ 1467556 h 1524000"/>
                <a:gd name="connsiteX31" fmla="*/ 248619 w 1083997"/>
                <a:gd name="connsiteY31" fmla="*/ 1422400 h 1524000"/>
                <a:gd name="connsiteX32" fmla="*/ 214752 w 1083997"/>
                <a:gd name="connsiteY32" fmla="*/ 1399822 h 1524000"/>
                <a:gd name="connsiteX33" fmla="*/ 147019 w 1083997"/>
                <a:gd name="connsiteY33" fmla="*/ 1343378 h 1524000"/>
                <a:gd name="connsiteX34" fmla="*/ 101863 w 1083997"/>
                <a:gd name="connsiteY34" fmla="*/ 1275645 h 1524000"/>
                <a:gd name="connsiteX35" fmla="*/ 67997 w 1083997"/>
                <a:gd name="connsiteY35" fmla="*/ 1241778 h 1524000"/>
                <a:gd name="connsiteX36" fmla="*/ 22841 w 1083997"/>
                <a:gd name="connsiteY36" fmla="*/ 1174045 h 1524000"/>
                <a:gd name="connsiteX37" fmla="*/ 263 w 1083997"/>
                <a:gd name="connsiteY37" fmla="*/ 1106311 h 1524000"/>
                <a:gd name="connsiteX38" fmla="*/ 11552 w 1083997"/>
                <a:gd name="connsiteY38" fmla="*/ 1004711 h 1524000"/>
                <a:gd name="connsiteX39" fmla="*/ 34130 w 1083997"/>
                <a:gd name="connsiteY39" fmla="*/ 936978 h 1524000"/>
                <a:gd name="connsiteX40" fmla="*/ 56708 w 1083997"/>
                <a:gd name="connsiteY40" fmla="*/ 846667 h 1524000"/>
                <a:gd name="connsiteX41" fmla="*/ 90574 w 1083997"/>
                <a:gd name="connsiteY41" fmla="*/ 688622 h 1524000"/>
                <a:gd name="connsiteX42" fmla="*/ 124441 w 1083997"/>
                <a:gd name="connsiteY42" fmla="*/ 654756 h 1524000"/>
                <a:gd name="connsiteX43" fmla="*/ 169597 w 1083997"/>
                <a:gd name="connsiteY43" fmla="*/ 587022 h 1524000"/>
                <a:gd name="connsiteX44" fmla="*/ 203463 w 1083997"/>
                <a:gd name="connsiteY44" fmla="*/ 564445 h 1524000"/>
                <a:gd name="connsiteX45" fmla="*/ 271197 w 1083997"/>
                <a:gd name="connsiteY45" fmla="*/ 496711 h 1524000"/>
                <a:gd name="connsiteX46" fmla="*/ 305063 w 1083997"/>
                <a:gd name="connsiteY46" fmla="*/ 485422 h 1524000"/>
                <a:gd name="connsiteX47" fmla="*/ 350219 w 1083997"/>
                <a:gd name="connsiteY47" fmla="*/ 462845 h 1524000"/>
                <a:gd name="connsiteX48" fmla="*/ 451819 w 1083997"/>
                <a:gd name="connsiteY48" fmla="*/ 451556 h 1524000"/>
                <a:gd name="connsiteX49" fmla="*/ 440530 w 1083997"/>
                <a:gd name="connsiteY49" fmla="*/ 237067 h 1524000"/>
                <a:gd name="connsiteX50" fmla="*/ 417952 w 1083997"/>
                <a:gd name="connsiteY50" fmla="*/ 169334 h 1524000"/>
                <a:gd name="connsiteX51" fmla="*/ 395374 w 1083997"/>
                <a:gd name="connsiteY51" fmla="*/ 67734 h 1524000"/>
                <a:gd name="connsiteX52" fmla="*/ 338930 w 1083997"/>
                <a:gd name="connsiteY52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83997" h="1524000">
                  <a:moveTo>
                    <a:pt x="338930" y="0"/>
                  </a:moveTo>
                  <a:lnTo>
                    <a:pt x="338930" y="0"/>
                  </a:lnTo>
                  <a:cubicBezTo>
                    <a:pt x="369034" y="22578"/>
                    <a:pt x="398620" y="45862"/>
                    <a:pt x="429241" y="67734"/>
                  </a:cubicBezTo>
                  <a:cubicBezTo>
                    <a:pt x="451322" y="83506"/>
                    <a:pt x="474396" y="97837"/>
                    <a:pt x="496974" y="112889"/>
                  </a:cubicBezTo>
                  <a:cubicBezTo>
                    <a:pt x="508263" y="120415"/>
                    <a:pt x="521247" y="125873"/>
                    <a:pt x="530841" y="135467"/>
                  </a:cubicBezTo>
                  <a:cubicBezTo>
                    <a:pt x="542130" y="146756"/>
                    <a:pt x="552106" y="159532"/>
                    <a:pt x="564708" y="169334"/>
                  </a:cubicBezTo>
                  <a:cubicBezTo>
                    <a:pt x="586127" y="185993"/>
                    <a:pt x="609863" y="199437"/>
                    <a:pt x="632441" y="214489"/>
                  </a:cubicBezTo>
                  <a:lnTo>
                    <a:pt x="666308" y="237067"/>
                  </a:lnTo>
                  <a:cubicBezTo>
                    <a:pt x="688508" y="270367"/>
                    <a:pt x="690157" y="277638"/>
                    <a:pt x="722752" y="304800"/>
                  </a:cubicBezTo>
                  <a:cubicBezTo>
                    <a:pt x="733175" y="313486"/>
                    <a:pt x="745330" y="319852"/>
                    <a:pt x="756619" y="327378"/>
                  </a:cubicBezTo>
                  <a:cubicBezTo>
                    <a:pt x="807662" y="403943"/>
                    <a:pt x="741786" y="312545"/>
                    <a:pt x="835641" y="406400"/>
                  </a:cubicBezTo>
                  <a:cubicBezTo>
                    <a:pt x="910901" y="481660"/>
                    <a:pt x="801774" y="402637"/>
                    <a:pt x="892086" y="462845"/>
                  </a:cubicBezTo>
                  <a:cubicBezTo>
                    <a:pt x="899612" y="485423"/>
                    <a:pt x="908891" y="507490"/>
                    <a:pt x="914663" y="530578"/>
                  </a:cubicBezTo>
                  <a:cubicBezTo>
                    <a:pt x="920392" y="553495"/>
                    <a:pt x="927523" y="586925"/>
                    <a:pt x="937241" y="609600"/>
                  </a:cubicBezTo>
                  <a:cubicBezTo>
                    <a:pt x="943870" y="625068"/>
                    <a:pt x="952293" y="639704"/>
                    <a:pt x="959819" y="654756"/>
                  </a:cubicBezTo>
                  <a:cubicBezTo>
                    <a:pt x="965024" y="691191"/>
                    <a:pt x="971146" y="767699"/>
                    <a:pt x="993686" y="801511"/>
                  </a:cubicBezTo>
                  <a:cubicBezTo>
                    <a:pt x="1013254" y="830864"/>
                    <a:pt x="1068469" y="912972"/>
                    <a:pt x="1072708" y="925689"/>
                  </a:cubicBezTo>
                  <a:lnTo>
                    <a:pt x="1083997" y="959556"/>
                  </a:lnTo>
                  <a:cubicBezTo>
                    <a:pt x="1080234" y="974608"/>
                    <a:pt x="1079647" y="990834"/>
                    <a:pt x="1072708" y="1004711"/>
                  </a:cubicBezTo>
                  <a:cubicBezTo>
                    <a:pt x="1054726" y="1040674"/>
                    <a:pt x="1025542" y="1079764"/>
                    <a:pt x="993686" y="1106311"/>
                  </a:cubicBezTo>
                  <a:cubicBezTo>
                    <a:pt x="983263" y="1114997"/>
                    <a:pt x="971108" y="1121363"/>
                    <a:pt x="959819" y="1128889"/>
                  </a:cubicBezTo>
                  <a:cubicBezTo>
                    <a:pt x="907137" y="1207911"/>
                    <a:pt x="937241" y="1181570"/>
                    <a:pt x="880797" y="1219200"/>
                  </a:cubicBezTo>
                  <a:cubicBezTo>
                    <a:pt x="858820" y="1285131"/>
                    <a:pt x="886703" y="1224584"/>
                    <a:pt x="835641" y="1275645"/>
                  </a:cubicBezTo>
                  <a:cubicBezTo>
                    <a:pt x="760378" y="1350906"/>
                    <a:pt x="869510" y="1271878"/>
                    <a:pt x="779197" y="1332089"/>
                  </a:cubicBezTo>
                  <a:cubicBezTo>
                    <a:pt x="755548" y="1367563"/>
                    <a:pt x="749368" y="1381629"/>
                    <a:pt x="711463" y="1411111"/>
                  </a:cubicBezTo>
                  <a:cubicBezTo>
                    <a:pt x="694143" y="1424582"/>
                    <a:pt x="672572" y="1431813"/>
                    <a:pt x="655019" y="1444978"/>
                  </a:cubicBezTo>
                  <a:cubicBezTo>
                    <a:pt x="642247" y="1454557"/>
                    <a:pt x="633417" y="1468624"/>
                    <a:pt x="621152" y="1478845"/>
                  </a:cubicBezTo>
                  <a:cubicBezTo>
                    <a:pt x="610729" y="1487531"/>
                    <a:pt x="599684" y="1495912"/>
                    <a:pt x="587286" y="1501422"/>
                  </a:cubicBezTo>
                  <a:cubicBezTo>
                    <a:pt x="565538" y="1511088"/>
                    <a:pt x="519552" y="1524000"/>
                    <a:pt x="519552" y="1524000"/>
                  </a:cubicBezTo>
                  <a:cubicBezTo>
                    <a:pt x="489448" y="1520237"/>
                    <a:pt x="458906" y="1519068"/>
                    <a:pt x="429241" y="1512711"/>
                  </a:cubicBezTo>
                  <a:cubicBezTo>
                    <a:pt x="395735" y="1505531"/>
                    <a:pt x="347303" y="1486127"/>
                    <a:pt x="316352" y="1467556"/>
                  </a:cubicBezTo>
                  <a:cubicBezTo>
                    <a:pt x="293084" y="1453595"/>
                    <a:pt x="271197" y="1437452"/>
                    <a:pt x="248619" y="1422400"/>
                  </a:cubicBezTo>
                  <a:lnTo>
                    <a:pt x="214752" y="1399822"/>
                  </a:lnTo>
                  <a:cubicBezTo>
                    <a:pt x="184647" y="1379752"/>
                    <a:pt x="170422" y="1373467"/>
                    <a:pt x="147019" y="1343378"/>
                  </a:cubicBezTo>
                  <a:cubicBezTo>
                    <a:pt x="130360" y="1321959"/>
                    <a:pt x="121050" y="1294833"/>
                    <a:pt x="101863" y="1275645"/>
                  </a:cubicBezTo>
                  <a:cubicBezTo>
                    <a:pt x="90574" y="1264356"/>
                    <a:pt x="77798" y="1254380"/>
                    <a:pt x="67997" y="1241778"/>
                  </a:cubicBezTo>
                  <a:cubicBezTo>
                    <a:pt x="51338" y="1220359"/>
                    <a:pt x="22841" y="1174045"/>
                    <a:pt x="22841" y="1174045"/>
                  </a:cubicBezTo>
                  <a:cubicBezTo>
                    <a:pt x="15315" y="1151467"/>
                    <a:pt x="-2365" y="1129965"/>
                    <a:pt x="263" y="1106311"/>
                  </a:cubicBezTo>
                  <a:cubicBezTo>
                    <a:pt x="4026" y="1072444"/>
                    <a:pt x="4869" y="1038124"/>
                    <a:pt x="11552" y="1004711"/>
                  </a:cubicBezTo>
                  <a:cubicBezTo>
                    <a:pt x="16219" y="981374"/>
                    <a:pt x="29463" y="960315"/>
                    <a:pt x="34130" y="936978"/>
                  </a:cubicBezTo>
                  <a:cubicBezTo>
                    <a:pt x="47753" y="868865"/>
                    <a:pt x="39351" y="898737"/>
                    <a:pt x="56708" y="846667"/>
                  </a:cubicBezTo>
                  <a:cubicBezTo>
                    <a:pt x="59231" y="826483"/>
                    <a:pt x="67596" y="711599"/>
                    <a:pt x="90574" y="688622"/>
                  </a:cubicBezTo>
                  <a:cubicBezTo>
                    <a:pt x="101863" y="677333"/>
                    <a:pt x="114639" y="667358"/>
                    <a:pt x="124441" y="654756"/>
                  </a:cubicBezTo>
                  <a:cubicBezTo>
                    <a:pt x="141101" y="633337"/>
                    <a:pt x="147019" y="602074"/>
                    <a:pt x="169597" y="587022"/>
                  </a:cubicBezTo>
                  <a:cubicBezTo>
                    <a:pt x="180886" y="579496"/>
                    <a:pt x="193323" y="573459"/>
                    <a:pt x="203463" y="564445"/>
                  </a:cubicBezTo>
                  <a:cubicBezTo>
                    <a:pt x="227328" y="543232"/>
                    <a:pt x="240906" y="506808"/>
                    <a:pt x="271197" y="496711"/>
                  </a:cubicBezTo>
                  <a:cubicBezTo>
                    <a:pt x="282486" y="492948"/>
                    <a:pt x="294126" y="490109"/>
                    <a:pt x="305063" y="485422"/>
                  </a:cubicBezTo>
                  <a:cubicBezTo>
                    <a:pt x="320531" y="478793"/>
                    <a:pt x="333821" y="466629"/>
                    <a:pt x="350219" y="462845"/>
                  </a:cubicBezTo>
                  <a:cubicBezTo>
                    <a:pt x="383421" y="455183"/>
                    <a:pt x="417952" y="455319"/>
                    <a:pt x="451819" y="451556"/>
                  </a:cubicBezTo>
                  <a:cubicBezTo>
                    <a:pt x="448056" y="380060"/>
                    <a:pt x="449060" y="308152"/>
                    <a:pt x="440530" y="237067"/>
                  </a:cubicBezTo>
                  <a:cubicBezTo>
                    <a:pt x="437694" y="213438"/>
                    <a:pt x="423724" y="192422"/>
                    <a:pt x="417952" y="169334"/>
                  </a:cubicBezTo>
                  <a:cubicBezTo>
                    <a:pt x="390430" y="59244"/>
                    <a:pt x="424026" y="196674"/>
                    <a:pt x="395374" y="67734"/>
                  </a:cubicBezTo>
                  <a:cubicBezTo>
                    <a:pt x="382261" y="8723"/>
                    <a:pt x="348337" y="11289"/>
                    <a:pt x="33893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266099" y="4710058"/>
              <a:ext cx="74251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50000"/>
                    </a:schemeClr>
                  </a:solidFill>
                  <a:latin typeface="Comic Sans MS" charset="0"/>
                  <a:ea typeface="Comic Sans MS" charset="0"/>
                  <a:cs typeface="Comic Sans MS" charset="0"/>
                </a:rPr>
                <a:t>blue!</a:t>
              </a:r>
              <a:endParaRPr lang="en-US" sz="2000" dirty="0">
                <a:solidFill>
                  <a:schemeClr val="bg2">
                    <a:lumMod val="50000"/>
                  </a:schemeClr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356209" y="5586488"/>
            <a:ext cx="3263900" cy="716955"/>
            <a:chOff x="2356209" y="5586488"/>
            <a:chExt cx="3263900" cy="716955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3835759" y="4106938"/>
              <a:ext cx="304800" cy="3263900"/>
            </a:xfrm>
            <a:prstGeom prst="rect">
              <a:avLst/>
            </a:prstGeom>
          </p:spPr>
        </p:pic>
        <p:sp>
          <p:nvSpPr>
            <p:cNvPr id="46" name="Rectangle 45"/>
            <p:cNvSpPr/>
            <p:nvPr/>
          </p:nvSpPr>
          <p:spPr>
            <a:xfrm>
              <a:off x="3677447" y="5841778"/>
              <a:ext cx="5987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red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250438" y="5587598"/>
            <a:ext cx="3263900" cy="715844"/>
            <a:chOff x="7250438" y="5587598"/>
            <a:chExt cx="3263900" cy="715844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8729988" y="4108048"/>
              <a:ext cx="304800" cy="3263900"/>
            </a:xfrm>
            <a:prstGeom prst="rect">
              <a:avLst/>
            </a:prstGeom>
          </p:spPr>
        </p:pic>
        <p:sp>
          <p:nvSpPr>
            <p:cNvPr id="48" name="Rectangle 47"/>
            <p:cNvSpPr/>
            <p:nvPr/>
          </p:nvSpPr>
          <p:spPr>
            <a:xfrm>
              <a:off x="8519147" y="5841777"/>
              <a:ext cx="7264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25.8</a:t>
              </a:r>
              <a:endParaRPr lang="en-US" sz="24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50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7191022" y="1241779"/>
            <a:ext cx="4538134" cy="2641599"/>
          </a:xfrm>
          <a:prstGeom prst="roundRect">
            <a:avLst>
              <a:gd name="adj" fmla="val 2666"/>
            </a:avLst>
          </a:prstGeom>
          <a:solidFill>
            <a:schemeClr val="bg1"/>
          </a:solidFill>
          <a:ln>
            <a:solidFill>
              <a:srgbClr val="718EB3"/>
            </a:solidFill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432604" y="1241778"/>
            <a:ext cx="4934330" cy="5429955"/>
          </a:xfrm>
          <a:prstGeom prst="roundRect">
            <a:avLst>
              <a:gd name="adj" fmla="val 2666"/>
            </a:avLst>
          </a:prstGeom>
          <a:solidFill>
            <a:schemeClr val="bg1"/>
          </a:solidFill>
          <a:ln>
            <a:solidFill>
              <a:srgbClr val="D5A2B1"/>
            </a:solidFill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603" y="454676"/>
            <a:ext cx="8958306" cy="694241"/>
          </a:xfrm>
        </p:spPr>
        <p:txBody>
          <a:bodyPr/>
          <a:lstStyle/>
          <a:p>
            <a:r>
              <a:rPr lang="en-US" dirty="0" smtClean="0"/>
              <a:t>Advantages, drawbacks and applications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90362"/>
          <a:stretch/>
        </p:blipFill>
        <p:spPr>
          <a:xfrm>
            <a:off x="0" y="0"/>
            <a:ext cx="1178169" cy="6858000"/>
          </a:xfrm>
          <a:prstGeom prst="rect">
            <a:avLst/>
          </a:prstGeom>
          <a:ln>
            <a:noFill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45491" y="1406769"/>
            <a:ext cx="4821442" cy="5264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Advantages:</a:t>
            </a:r>
          </a:p>
          <a:p>
            <a:r>
              <a:rPr lang="en-US" sz="1900" dirty="0" smtClean="0"/>
              <a:t>Good predictive skill</a:t>
            </a:r>
          </a:p>
          <a:p>
            <a:r>
              <a:rPr lang="en-US" sz="1900" dirty="0" smtClean="0"/>
              <a:t>Can be used for predictions of continuous, binary and categorical variables</a:t>
            </a:r>
          </a:p>
          <a:p>
            <a:r>
              <a:rPr lang="en-US" sz="1900" dirty="0" smtClean="0"/>
              <a:t>Almost no predictor preparation:</a:t>
            </a:r>
          </a:p>
          <a:p>
            <a:pPr lvl="1"/>
            <a:r>
              <a:rPr lang="en-US" sz="1900" dirty="0" smtClean="0"/>
              <a:t>can use continuous or categorical variables</a:t>
            </a:r>
          </a:p>
          <a:p>
            <a:pPr lvl="1"/>
            <a:r>
              <a:rPr lang="en-US" sz="1900" dirty="0" smtClean="0"/>
              <a:t>no linearity or normality requirements</a:t>
            </a:r>
          </a:p>
          <a:p>
            <a:pPr lvl="1"/>
            <a:r>
              <a:rPr lang="en-US" sz="1900" dirty="0" smtClean="0"/>
              <a:t>can be used to impute missing values</a:t>
            </a:r>
          </a:p>
          <a:p>
            <a:r>
              <a:rPr lang="en-US" sz="1900" dirty="0"/>
              <a:t>Robust to collinearities in the data </a:t>
            </a:r>
            <a:endParaRPr lang="en-US" sz="1900" dirty="0" smtClean="0"/>
          </a:p>
          <a:p>
            <a:r>
              <a:rPr lang="en-US" sz="1900" dirty="0" smtClean="0"/>
              <a:t>Selects most important features and ignores other features</a:t>
            </a:r>
          </a:p>
          <a:p>
            <a:endParaRPr lang="en-US" sz="1900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413176" y="1406769"/>
            <a:ext cx="4191801" cy="2634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22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 smtClean="0"/>
              <a:t>Drawbacks:</a:t>
            </a:r>
          </a:p>
          <a:p>
            <a:r>
              <a:rPr lang="en-US" sz="1800" dirty="0" smtClean="0"/>
              <a:t>“black box”, hard to interpret</a:t>
            </a:r>
            <a:br>
              <a:rPr lang="en-US" sz="1800" dirty="0" smtClean="0"/>
            </a:br>
            <a:r>
              <a:rPr lang="en-AU" sz="1800" dirty="0" smtClean="0"/>
              <a:t>(diagnostic plots can help visualise some of the patterns)</a:t>
            </a:r>
          </a:p>
          <a:p>
            <a:r>
              <a:rPr lang="en-AU" sz="1800" dirty="0" smtClean="0"/>
              <a:t>Can become large in size and slow to train compared to linear models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191022" y="4030134"/>
            <a:ext cx="4538134" cy="2641599"/>
          </a:xfrm>
          <a:prstGeom prst="roundRect">
            <a:avLst>
              <a:gd name="adj" fmla="val 2666"/>
            </a:avLst>
          </a:prstGeom>
          <a:solidFill>
            <a:schemeClr val="bg1"/>
          </a:solidFill>
          <a:ln>
            <a:solidFill>
              <a:srgbClr val="908DD5"/>
            </a:solidFill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364188" y="4183836"/>
            <a:ext cx="4191801" cy="2634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22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 smtClean="0"/>
              <a:t>Examples of applications:</a:t>
            </a:r>
          </a:p>
          <a:p>
            <a:r>
              <a:rPr lang="en-US" sz="1800" dirty="0" smtClean="0"/>
              <a:t>Land use classification from satellite images</a:t>
            </a:r>
          </a:p>
          <a:p>
            <a:r>
              <a:rPr lang="en-US" sz="1800" dirty="0" smtClean="0"/>
              <a:t>Prediction of biological properties of molecules</a:t>
            </a:r>
          </a:p>
          <a:p>
            <a:r>
              <a:rPr lang="en-US" sz="1800" dirty="0" smtClean="0"/>
              <a:t>Assessment of </a:t>
            </a:r>
            <a:r>
              <a:rPr lang="en-US" sz="1800" dirty="0"/>
              <a:t>credit </a:t>
            </a:r>
            <a:r>
              <a:rPr lang="en-US" sz="1800" dirty="0" smtClean="0"/>
              <a:t>risks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1245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6" grpId="0" uiExpand="1" build="p"/>
      <p:bldP spid="8" grpId="0" uiExpand="1" build="p"/>
      <p:bldP spid="10" grpId="0" animBg="1"/>
      <p:bldP spid="1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1891" y="454676"/>
            <a:ext cx="8439017" cy="694241"/>
          </a:xfrm>
        </p:spPr>
        <p:txBody>
          <a:bodyPr/>
          <a:lstStyle/>
          <a:p>
            <a:r>
              <a:rPr lang="en-US" dirty="0" smtClean="0"/>
              <a:t>Creating Random Forests in 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90362"/>
          <a:stretch/>
        </p:blipFill>
        <p:spPr>
          <a:xfrm>
            <a:off x="0" y="0"/>
            <a:ext cx="1178169" cy="6858000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480" y="1130082"/>
            <a:ext cx="8640000" cy="461987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282006" y="6526797"/>
            <a:ext cx="6575777" cy="40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22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based on: T. Hastie </a:t>
            </a:r>
            <a:r>
              <a:rPr lang="en-US" sz="1400" dirty="0"/>
              <a:t>and </a:t>
            </a:r>
            <a:r>
              <a:rPr lang="en-US" sz="1400" dirty="0" smtClean="0"/>
              <a:t>R. </a:t>
            </a:r>
            <a:r>
              <a:rPr lang="en-US" sz="1400" dirty="0" err="1" smtClean="0"/>
              <a:t>Tibshirani</a:t>
            </a:r>
            <a:r>
              <a:rPr lang="en-US" sz="1400" dirty="0" smtClean="0"/>
              <a:t> Online Class on Statistical Learning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0042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1891" y="454676"/>
            <a:ext cx="8439017" cy="694241"/>
          </a:xfrm>
        </p:spPr>
        <p:txBody>
          <a:bodyPr/>
          <a:lstStyle/>
          <a:p>
            <a:r>
              <a:rPr lang="en-US" dirty="0" smtClean="0"/>
              <a:t>Creating Random Forests in R and skill assessment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90362"/>
          <a:stretch/>
        </p:blipFill>
        <p:spPr>
          <a:xfrm>
            <a:off x="0" y="0"/>
            <a:ext cx="1178169" cy="685800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480" y="1148917"/>
            <a:ext cx="8640000" cy="3439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23"/>
          <a:stretch/>
        </p:blipFill>
        <p:spPr>
          <a:xfrm>
            <a:off x="1851399" y="1148917"/>
            <a:ext cx="8640000" cy="343913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282006" y="6526797"/>
            <a:ext cx="6575777" cy="40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22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based on: T. Hastie </a:t>
            </a:r>
            <a:r>
              <a:rPr lang="en-US" sz="1400" dirty="0"/>
              <a:t>and </a:t>
            </a:r>
            <a:r>
              <a:rPr lang="en-US" sz="1400" dirty="0" smtClean="0"/>
              <a:t>R. </a:t>
            </a:r>
            <a:r>
              <a:rPr lang="en-US" sz="1400" dirty="0" err="1" smtClean="0"/>
              <a:t>Tibshirani</a:t>
            </a:r>
            <a:r>
              <a:rPr lang="en-US" sz="1400" dirty="0" smtClean="0"/>
              <a:t> Online Class on Statistical Learning</a:t>
            </a:r>
            <a:endParaRPr lang="en-US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08"/>
          <a:stretch/>
        </p:blipFill>
        <p:spPr>
          <a:xfrm>
            <a:off x="1851399" y="4588050"/>
            <a:ext cx="8640000" cy="217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4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1891" y="454676"/>
            <a:ext cx="8439017" cy="694241"/>
          </a:xfrm>
        </p:spPr>
        <p:txBody>
          <a:bodyPr/>
          <a:lstStyle/>
          <a:p>
            <a:r>
              <a:rPr lang="en-US" dirty="0" err="1" smtClean="0"/>
              <a:t>Visualisation</a:t>
            </a:r>
            <a:r>
              <a:rPr lang="en-US" dirty="0" smtClean="0"/>
              <a:t> of the model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90362"/>
          <a:stretch/>
        </p:blipFill>
        <p:spPr>
          <a:xfrm>
            <a:off x="0" y="0"/>
            <a:ext cx="1178169" cy="6858000"/>
          </a:xfrm>
          <a:prstGeom prst="rect">
            <a:avLst/>
          </a:prstGeom>
          <a:ln>
            <a:noFill/>
          </a:ln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451600" y="1991360"/>
            <a:ext cx="5532582" cy="3797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2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Variable importance plots </a:t>
            </a:r>
            <a:r>
              <a:rPr lang="en-US" dirty="0" smtClean="0"/>
              <a:t>show the average reduction in performance after randomly perturbing each predictor at every decision split</a:t>
            </a:r>
          </a:p>
          <a:p>
            <a:r>
              <a:rPr lang="en-US" dirty="0" smtClean="0"/>
              <a:t>Two possibilities:</a:t>
            </a:r>
          </a:p>
          <a:p>
            <a:pPr lvl="1"/>
            <a:r>
              <a:rPr lang="en-US" dirty="0" smtClean="0"/>
              <a:t>increase in mean squared error (%</a:t>
            </a:r>
            <a:r>
              <a:rPr lang="en-US" dirty="0" err="1" smtClean="0"/>
              <a:t>IncMSE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mean decrease in Gini </a:t>
            </a:r>
            <a:r>
              <a:rPr lang="en-US" dirty="0"/>
              <a:t>coefficient </a:t>
            </a:r>
            <a:r>
              <a:rPr lang="en-US" dirty="0" smtClean="0"/>
              <a:t>(%</a:t>
            </a:r>
            <a:r>
              <a:rPr lang="en-US" dirty="0" err="1" smtClean="0"/>
              <a:t>IncNodePurity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greater the variable importance value, the more important the variable with respect to the predictive capacity of the model</a:t>
            </a:r>
          </a:p>
          <a:p>
            <a:r>
              <a:rPr lang="en-US" dirty="0" smtClean="0"/>
              <a:t>Variables ranked by importance: highest to lowest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24001" y="1148917"/>
            <a:ext cx="8924479" cy="3816619"/>
            <a:chOff x="1524001" y="1148917"/>
            <a:chExt cx="8924479" cy="381661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344"/>
            <a:stretch/>
          </p:blipFill>
          <p:spPr>
            <a:xfrm>
              <a:off x="1808480" y="1148917"/>
              <a:ext cx="8640000" cy="69004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" t="17877" r="29914" b="1401"/>
            <a:stretch/>
          </p:blipFill>
          <p:spPr>
            <a:xfrm>
              <a:off x="1524001" y="1991360"/>
              <a:ext cx="4192934" cy="2974176"/>
            </a:xfrm>
            <a:prstGeom prst="rect">
              <a:avLst/>
            </a:prstGeom>
          </p:spPr>
        </p:pic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1282006" y="6526797"/>
            <a:ext cx="6575777" cy="40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22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based on: T. Hastie </a:t>
            </a:r>
            <a:r>
              <a:rPr lang="en-US" sz="1400" dirty="0"/>
              <a:t>and </a:t>
            </a:r>
            <a:r>
              <a:rPr lang="en-US" sz="1400" dirty="0" smtClean="0"/>
              <a:t>R. </a:t>
            </a:r>
            <a:r>
              <a:rPr lang="en-US" sz="1400" dirty="0" err="1" smtClean="0"/>
              <a:t>Tibshirani</a:t>
            </a:r>
            <a:r>
              <a:rPr lang="en-US" sz="1400" dirty="0" smtClean="0"/>
              <a:t> Online Class on Statistical Learning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047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1891" y="454676"/>
            <a:ext cx="8439017" cy="694241"/>
          </a:xfrm>
        </p:spPr>
        <p:txBody>
          <a:bodyPr/>
          <a:lstStyle/>
          <a:p>
            <a:r>
              <a:rPr lang="en-US" dirty="0" err="1" smtClean="0"/>
              <a:t>Visualisation</a:t>
            </a:r>
            <a:r>
              <a:rPr lang="en-US" dirty="0" smtClean="0"/>
              <a:t> of the model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90362"/>
          <a:stretch/>
        </p:blipFill>
        <p:spPr>
          <a:xfrm>
            <a:off x="0" y="0"/>
            <a:ext cx="1178169" cy="6858000"/>
          </a:xfrm>
          <a:prstGeom prst="rect">
            <a:avLst/>
          </a:prstGeom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1851399" y="1145733"/>
            <a:ext cx="8640000" cy="3792027"/>
            <a:chOff x="1851399" y="1145733"/>
            <a:chExt cx="8640000" cy="379202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893"/>
            <a:stretch/>
          </p:blipFill>
          <p:spPr>
            <a:xfrm>
              <a:off x="1851399" y="1145733"/>
              <a:ext cx="8640000" cy="66274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7" t="17527" r="29941" b="1095"/>
            <a:stretch/>
          </p:blipFill>
          <p:spPr>
            <a:xfrm>
              <a:off x="1951891" y="2042161"/>
              <a:ext cx="4003791" cy="2895599"/>
            </a:xfrm>
            <a:prstGeom prst="rect">
              <a:avLst/>
            </a:prstGeom>
          </p:spPr>
        </p:pic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6400800" y="2250575"/>
            <a:ext cx="4348480" cy="4205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2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2400" b="1" dirty="0" smtClean="0"/>
              <a:t>Partial dependence plots:</a:t>
            </a:r>
          </a:p>
          <a:p>
            <a:pPr>
              <a:spcAft>
                <a:spcPts val="0"/>
              </a:spcAft>
            </a:pPr>
            <a:r>
              <a:rPr lang="en-US" sz="2200" dirty="0" smtClean="0"/>
              <a:t>Show the marginal effect (positive or negative) of a predictor variable</a:t>
            </a:r>
          </a:p>
          <a:p>
            <a:pPr>
              <a:spcAft>
                <a:spcPts val="0"/>
              </a:spcAft>
            </a:pPr>
            <a:r>
              <a:rPr lang="en-US" sz="2200" dirty="0" smtClean="0"/>
              <a:t>How does the predictor influence the outcome, if all other variables are accounted for?</a:t>
            </a:r>
          </a:p>
          <a:p>
            <a:pPr>
              <a:spcAft>
                <a:spcPts val="0"/>
              </a:spcAft>
            </a:pPr>
            <a:endParaRPr lang="en-US" sz="1800" dirty="0" smtClean="0"/>
          </a:p>
          <a:p>
            <a:pPr>
              <a:spcAft>
                <a:spcPts val="0"/>
              </a:spcAft>
            </a:pP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82006" y="6526797"/>
            <a:ext cx="6575777" cy="40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22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based on: T. Hastie </a:t>
            </a:r>
            <a:r>
              <a:rPr lang="en-US" sz="1400" dirty="0"/>
              <a:t>and </a:t>
            </a:r>
            <a:r>
              <a:rPr lang="en-US" sz="1400" dirty="0" smtClean="0"/>
              <a:t>R. </a:t>
            </a:r>
            <a:r>
              <a:rPr lang="en-US" sz="1400" dirty="0" err="1" smtClean="0"/>
              <a:t>Tibshirani</a:t>
            </a:r>
            <a:r>
              <a:rPr lang="en-US" sz="1400" dirty="0" smtClean="0"/>
              <a:t> Online Class on Statistical Learning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4492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598" cy="6858000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12224597" cy="6858000"/>
          </a:xfrm>
          <a:prstGeom prst="rect">
            <a:avLst/>
          </a:prstGeom>
          <a:solidFill>
            <a:srgbClr val="000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Part 2: Impacts of Climate Extreme Events on Global Agricultural Yields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5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4676"/>
            <a:ext cx="9502422" cy="694241"/>
          </a:xfrm>
        </p:spPr>
        <p:txBody>
          <a:bodyPr>
            <a:normAutofit/>
          </a:bodyPr>
          <a:lstStyle/>
          <a:p>
            <a:r>
              <a:rPr lang="en-US" dirty="0" smtClean="0"/>
              <a:t>Research approach</a:t>
            </a:r>
            <a:endParaRPr lang="en-US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734647" y="1357102"/>
            <a:ext cx="3922020" cy="694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</a:lstStyle>
          <a:p>
            <a:r>
              <a:rPr lang="en-US" sz="2400" dirty="0" smtClean="0"/>
              <a:t>Main challenges:</a:t>
            </a:r>
            <a:endParaRPr lang="en-US" sz="2400" dirty="0"/>
          </a:p>
        </p:txBody>
      </p:sp>
      <p:grpSp>
        <p:nvGrpSpPr>
          <p:cNvPr id="66" name="Group 65"/>
          <p:cNvGrpSpPr/>
          <p:nvPr/>
        </p:nvGrpSpPr>
        <p:grpSpPr>
          <a:xfrm>
            <a:off x="5191760" y="4360633"/>
            <a:ext cx="6334194" cy="2142452"/>
            <a:chOff x="5191760" y="4360633"/>
            <a:chExt cx="6334194" cy="2142452"/>
          </a:xfrm>
        </p:grpSpPr>
        <p:sp>
          <p:nvSpPr>
            <p:cNvPr id="54" name="Rounded Rectangle 53"/>
            <p:cNvSpPr/>
            <p:nvPr/>
          </p:nvSpPr>
          <p:spPr>
            <a:xfrm>
              <a:off x="5714130" y="4360633"/>
              <a:ext cx="5811824" cy="2142452"/>
            </a:xfrm>
            <a:prstGeom prst="roundRect">
              <a:avLst>
                <a:gd name="adj" fmla="val 2666"/>
              </a:avLst>
            </a:prstGeom>
            <a:solidFill>
              <a:srgbClr val="E3E8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ontent Placeholder 2"/>
            <p:cNvSpPr txBox="1">
              <a:spLocks/>
            </p:cNvSpPr>
            <p:nvPr/>
          </p:nvSpPr>
          <p:spPr>
            <a:xfrm>
              <a:off x="5960966" y="4520981"/>
              <a:ext cx="5318151" cy="17834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1200"/>
                </a:spcAft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1200"/>
                </a:spcAft>
                <a:buFont typeface="Arial"/>
                <a:buChar char="•"/>
                <a:defRPr sz="22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1200"/>
                </a:spcAft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1200"/>
                </a:spcAft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1200"/>
                </a:spcAft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AU" sz="2000" dirty="0" smtClean="0"/>
                <a:t>Application of </a:t>
              </a:r>
              <a:r>
                <a:rPr lang="en-AU" sz="2000" b="1" dirty="0" smtClean="0"/>
                <a:t>random forest algorithm </a:t>
              </a:r>
              <a:r>
                <a:rPr lang="en-US" sz="2000" dirty="0" smtClean="0"/>
                <a:t>that is robust to collinearities between predictor variables and that can capture complex interactions between climate variables and agricultural productivity</a:t>
              </a:r>
            </a:p>
            <a:p>
              <a:pPr>
                <a:spcAft>
                  <a:spcPts val="0"/>
                </a:spcAft>
              </a:pPr>
              <a:endParaRPr lang="en-US" sz="2000" dirty="0"/>
            </a:p>
          </p:txBody>
        </p:sp>
        <p:sp>
          <p:nvSpPr>
            <p:cNvPr id="59" name="Right Arrow 58"/>
            <p:cNvSpPr/>
            <p:nvPr/>
          </p:nvSpPr>
          <p:spPr>
            <a:xfrm>
              <a:off x="5191760" y="4632123"/>
              <a:ext cx="406400" cy="233680"/>
            </a:xfrm>
            <a:prstGeom prst="rightArrow">
              <a:avLst/>
            </a:prstGeom>
            <a:solidFill>
              <a:srgbClr val="718EB3"/>
            </a:solidFill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91760" y="1453589"/>
            <a:ext cx="6334194" cy="2740206"/>
            <a:chOff x="5191760" y="1453589"/>
            <a:chExt cx="6334194" cy="2740206"/>
          </a:xfrm>
        </p:grpSpPr>
        <p:sp>
          <p:nvSpPr>
            <p:cNvPr id="55" name="Rounded Rectangle 54"/>
            <p:cNvSpPr/>
            <p:nvPr/>
          </p:nvSpPr>
          <p:spPr>
            <a:xfrm>
              <a:off x="5714130" y="2051342"/>
              <a:ext cx="5811824" cy="2142453"/>
            </a:xfrm>
            <a:prstGeom prst="roundRect">
              <a:avLst>
                <a:gd name="adj" fmla="val 2666"/>
              </a:avLst>
            </a:prstGeom>
            <a:solidFill>
              <a:srgbClr val="E3E8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5191760" y="2773680"/>
              <a:ext cx="406400" cy="233680"/>
            </a:xfrm>
            <a:prstGeom prst="rightArrow">
              <a:avLst/>
            </a:prstGeom>
            <a:solidFill>
              <a:srgbClr val="718EB3"/>
            </a:solidFill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ontent Placeholder 2"/>
            <p:cNvSpPr txBox="1">
              <a:spLocks/>
            </p:cNvSpPr>
            <p:nvPr/>
          </p:nvSpPr>
          <p:spPr>
            <a:xfrm>
              <a:off x="5714129" y="1453589"/>
              <a:ext cx="5318151" cy="6295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1200"/>
                </a:spcAft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1200"/>
                </a:spcAft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1200"/>
                </a:spcAft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120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1200"/>
                </a:spcAft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0"/>
                </a:spcAft>
                <a:buNone/>
              </a:pPr>
              <a:r>
                <a:rPr lang="en-US" sz="2400" b="1" dirty="0" smtClean="0"/>
                <a:t>Research approach:</a:t>
              </a:r>
              <a:endParaRPr lang="en-US" sz="2400" b="1" dirty="0"/>
            </a:p>
          </p:txBody>
        </p:sp>
        <p:sp>
          <p:nvSpPr>
            <p:cNvPr id="65" name="Content Placeholder 2"/>
            <p:cNvSpPr txBox="1">
              <a:spLocks/>
            </p:cNvSpPr>
            <p:nvPr/>
          </p:nvSpPr>
          <p:spPr>
            <a:xfrm>
              <a:off x="5960966" y="2230836"/>
              <a:ext cx="5318151" cy="17834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1200"/>
                </a:spcAft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1200"/>
                </a:spcAft>
                <a:buFont typeface="Arial"/>
                <a:buChar char="•"/>
                <a:defRPr sz="22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1200"/>
                </a:spcAft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1200"/>
                </a:spcAft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1200"/>
                </a:spcAft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2000" dirty="0"/>
                <a:t>Use a global gridded crop yield data base 47 years of yield data for wheat, maize, rice</a:t>
              </a:r>
            </a:p>
            <a:p>
              <a:pPr>
                <a:spcAft>
                  <a:spcPts val="0"/>
                </a:spcAft>
              </a:pPr>
              <a:r>
                <a:rPr lang="en-US" sz="2000" dirty="0"/>
                <a:t>combined with global gridded dataset on extreme event indicators (HADEX2) and</a:t>
              </a:r>
              <a:br>
                <a:rPr lang="en-US" sz="2000" dirty="0"/>
              </a:br>
              <a:r>
                <a:rPr lang="en-US" sz="2000" dirty="0"/>
                <a:t>global, gridded historical climate observation data (CRU TS 3.23)</a:t>
              </a:r>
            </a:p>
          </p:txBody>
        </p:sp>
      </p:grpSp>
      <p:sp>
        <p:nvSpPr>
          <p:cNvPr id="68" name="Content Placeholder 2"/>
          <p:cNvSpPr txBox="1">
            <a:spLocks/>
          </p:cNvSpPr>
          <p:nvPr/>
        </p:nvSpPr>
        <p:spPr>
          <a:xfrm>
            <a:off x="1030111" y="2166566"/>
            <a:ext cx="3903133" cy="4137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22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000" dirty="0" smtClean="0"/>
              <a:t>Data availability at appropriate spatial and temporal scale</a:t>
            </a:r>
          </a:p>
          <a:p>
            <a:pPr>
              <a:spcAft>
                <a:spcPts val="0"/>
              </a:spcAft>
            </a:pPr>
            <a:r>
              <a:rPr lang="en-US" sz="2000" dirty="0" smtClean="0"/>
              <a:t>Length of available time series</a:t>
            </a:r>
          </a:p>
        </p:txBody>
      </p:sp>
      <p:sp>
        <p:nvSpPr>
          <p:cNvPr id="69" name="Content Placeholder 2"/>
          <p:cNvSpPr txBox="1">
            <a:spLocks/>
          </p:cNvSpPr>
          <p:nvPr/>
        </p:nvSpPr>
        <p:spPr>
          <a:xfrm>
            <a:off x="1030113" y="3854072"/>
            <a:ext cx="4038600" cy="2169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22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000" dirty="0" smtClean="0"/>
              <a:t>Collinearity between predictor variables</a:t>
            </a:r>
          </a:p>
          <a:p>
            <a:pPr>
              <a:spcAft>
                <a:spcPts val="0"/>
              </a:spcAft>
            </a:pPr>
            <a:r>
              <a:rPr lang="en-US" sz="2000" dirty="0" smtClean="0"/>
              <a:t>Complex interactions between climate variables and yield variable</a:t>
            </a:r>
          </a:p>
          <a:p>
            <a:pPr>
              <a:spcAft>
                <a:spcPts val="0"/>
              </a:spcAft>
            </a:pPr>
            <a:r>
              <a:rPr lang="en-US" sz="2000" dirty="0" smtClean="0"/>
              <a:t>Non-linear effects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959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4676"/>
            <a:ext cx="9502422" cy="694241"/>
          </a:xfrm>
        </p:spPr>
        <p:txBody>
          <a:bodyPr>
            <a:normAutofit/>
          </a:bodyPr>
          <a:lstStyle/>
          <a:p>
            <a:r>
              <a:rPr lang="en-US" dirty="0" smtClean="0"/>
              <a:t>Research approach</a:t>
            </a:r>
            <a:endParaRPr lang="en-US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734647" y="1357102"/>
            <a:ext cx="3922020" cy="694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</a:lstStyle>
          <a:p>
            <a:r>
              <a:rPr lang="en-US" sz="2400" dirty="0" smtClean="0"/>
              <a:t>Main challenges: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364175" y="1826814"/>
            <a:ext cx="6743630" cy="3659753"/>
            <a:chOff x="1714349" y="1183569"/>
            <a:chExt cx="7486473" cy="4062892"/>
          </a:xfrm>
        </p:grpSpPr>
        <p:grpSp>
          <p:nvGrpSpPr>
            <p:cNvPr id="48" name="Group 47"/>
            <p:cNvGrpSpPr/>
            <p:nvPr/>
          </p:nvGrpSpPr>
          <p:grpSpPr>
            <a:xfrm>
              <a:off x="1714349" y="1183569"/>
              <a:ext cx="7486473" cy="3025481"/>
              <a:chOff x="522514" y="1416818"/>
              <a:chExt cx="8279842" cy="3346101"/>
            </a:xfrm>
          </p:grpSpPr>
          <p:pic>
            <p:nvPicPr>
              <p:cNvPr id="49" name="Picture 4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15" t="18832" r="3736" b="29338"/>
              <a:stretch/>
            </p:blipFill>
            <p:spPr>
              <a:xfrm>
                <a:off x="522514" y="1416818"/>
                <a:ext cx="8279842" cy="3346101"/>
              </a:xfrm>
              <a:prstGeom prst="rect">
                <a:avLst/>
              </a:prstGeom>
            </p:spPr>
          </p:pic>
          <p:sp>
            <p:nvSpPr>
              <p:cNvPr id="50" name="Rectangle 49"/>
              <p:cNvSpPr/>
              <p:nvPr/>
            </p:nvSpPr>
            <p:spPr>
              <a:xfrm>
                <a:off x="522514" y="3160092"/>
                <a:ext cx="1597688" cy="16028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" t="52524" r="77380" b="3813"/>
            <a:stretch/>
          </p:blipFill>
          <p:spPr>
            <a:xfrm>
              <a:off x="1854792" y="2759804"/>
              <a:ext cx="1772573" cy="2473939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4519441" y="4426430"/>
              <a:ext cx="4411412" cy="820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latin typeface="+mj-lt"/>
                </a:rPr>
                <a:t>Fig.: Total wheat production per grid cell (1990 – 2008) calculated from Ray et al. gridded production data set.</a:t>
              </a:r>
              <a:endParaRPr lang="en-US" sz="1400" dirty="0">
                <a:latin typeface="+mj-lt"/>
              </a:endParaRPr>
            </a:p>
          </p:txBody>
        </p:sp>
      </p:grpSp>
      <p:sp>
        <p:nvSpPr>
          <p:cNvPr id="14" name="Content Placeholder 2"/>
          <p:cNvSpPr txBox="1">
            <a:spLocks/>
          </p:cNvSpPr>
          <p:nvPr/>
        </p:nvSpPr>
        <p:spPr>
          <a:xfrm>
            <a:off x="1030111" y="2166566"/>
            <a:ext cx="3903133" cy="4137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22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000" dirty="0" smtClean="0"/>
              <a:t>Data availability at appropriate spatial and temporal scale</a:t>
            </a:r>
          </a:p>
          <a:p>
            <a:pPr>
              <a:spcAft>
                <a:spcPts val="0"/>
              </a:spcAft>
            </a:pPr>
            <a:r>
              <a:rPr lang="en-US" sz="2000" dirty="0" smtClean="0"/>
              <a:t>Length of available time series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030113" y="3854072"/>
            <a:ext cx="4038600" cy="2169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22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000" dirty="0" smtClean="0"/>
              <a:t>Collinearity between predictor variables</a:t>
            </a:r>
          </a:p>
          <a:p>
            <a:pPr>
              <a:spcAft>
                <a:spcPts val="0"/>
              </a:spcAft>
            </a:pPr>
            <a:r>
              <a:rPr lang="en-US" sz="2000" dirty="0" smtClean="0"/>
              <a:t>Complex interactions between climate variables and yield variable</a:t>
            </a:r>
          </a:p>
          <a:p>
            <a:pPr>
              <a:spcAft>
                <a:spcPts val="0"/>
              </a:spcAft>
            </a:pPr>
            <a:r>
              <a:rPr lang="en-US" sz="2000" dirty="0" smtClean="0"/>
              <a:t>Non-linear effects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9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6776"/>
            <a:ext cx="6283570" cy="5531223"/>
          </a:xfrm>
        </p:spPr>
        <p:txBody>
          <a:bodyPr>
            <a:normAutofit/>
          </a:bodyPr>
          <a:lstStyle/>
          <a:p>
            <a:r>
              <a:rPr lang="en-US" b="1" dirty="0" smtClean="0"/>
              <a:t>MSc in Environmental Engineering, Technical University Berlin</a:t>
            </a:r>
          </a:p>
          <a:p>
            <a:pPr lvl="1"/>
            <a:r>
              <a:rPr lang="en-US" dirty="0"/>
              <a:t>Master </a:t>
            </a:r>
            <a:r>
              <a:rPr lang="en-US" dirty="0" smtClean="0"/>
              <a:t>thesis: </a:t>
            </a:r>
            <a:r>
              <a:rPr lang="en-US" dirty="0"/>
              <a:t>The temporal and spatial variability of soil respiration in boreal </a:t>
            </a:r>
            <a:r>
              <a:rPr lang="en-US" dirty="0" smtClean="0"/>
              <a:t>forests - A </a:t>
            </a:r>
            <a:r>
              <a:rPr lang="en-US" dirty="0"/>
              <a:t>case study of </a:t>
            </a:r>
            <a:r>
              <a:rPr lang="en-US" dirty="0" err="1"/>
              <a:t>Norunda</a:t>
            </a:r>
            <a:r>
              <a:rPr lang="en-US" dirty="0"/>
              <a:t> forest, Central </a:t>
            </a:r>
            <a:r>
              <a:rPr lang="en-US" dirty="0" smtClean="0"/>
              <a:t>Sweden</a:t>
            </a:r>
          </a:p>
          <a:p>
            <a:r>
              <a:rPr lang="en-US" b="1" dirty="0" smtClean="0"/>
              <a:t>since 2014: PhD student at the Australian-German Climate &amp; Energy College, The University of Melbourne</a:t>
            </a:r>
          </a:p>
          <a:p>
            <a:pPr lvl="1"/>
            <a:r>
              <a:rPr lang="en-US" b="1" dirty="0" smtClean="0"/>
              <a:t>Research topic: </a:t>
            </a:r>
            <a:r>
              <a:rPr lang="en-US" dirty="0" smtClean="0"/>
              <a:t>The impact of climate extreme events on global agricultural yields</a:t>
            </a:r>
          </a:p>
          <a:p>
            <a:pPr lvl="1"/>
            <a:r>
              <a:rPr lang="en-US" b="1" dirty="0" smtClean="0"/>
              <a:t>Research interests: </a:t>
            </a:r>
            <a:r>
              <a:rPr lang="en-US" dirty="0" smtClean="0"/>
              <a:t>Climate change impacts, extreme events, agriculture, ecosystems; Statistical and machine learning tools for data analysis and predictions</a:t>
            </a:r>
          </a:p>
          <a:p>
            <a:pPr lvl="1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73108" y="1326777"/>
            <a:ext cx="4495799" cy="3771959"/>
            <a:chOff x="7573108" y="1326777"/>
            <a:chExt cx="4495799" cy="37719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108" y="1326777"/>
              <a:ext cx="4495799" cy="3371849"/>
            </a:xfrm>
            <a:prstGeom prst="rect">
              <a:avLst/>
            </a:prstGeom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7573108" y="4698626"/>
              <a:ext cx="44957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smtClean="0">
                  <a:latin typeface="+mj-lt"/>
                </a:rPr>
                <a:t>In a random forest somewhere in Sweden</a:t>
              </a:r>
              <a:endParaRPr lang="en-US" sz="2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503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</a:t>
            </a:r>
            <a:r>
              <a:rPr lang="mr-IN" dirty="0" smtClean="0"/>
              <a:t>–</a:t>
            </a:r>
            <a:r>
              <a:rPr lang="en-US" dirty="0" smtClean="0"/>
              <a:t> Data preparation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836141" y="1154309"/>
            <a:ext cx="2966847" cy="673166"/>
            <a:chOff x="838199" y="1600200"/>
            <a:chExt cx="8180295" cy="779291"/>
          </a:xfrm>
        </p:grpSpPr>
        <p:sp>
          <p:nvSpPr>
            <p:cNvPr id="35" name="Rectangle 34"/>
            <p:cNvSpPr/>
            <p:nvPr/>
          </p:nvSpPr>
          <p:spPr>
            <a:xfrm>
              <a:off x="838199" y="1600200"/>
              <a:ext cx="8180295" cy="779291"/>
            </a:xfrm>
            <a:prstGeom prst="rect">
              <a:avLst/>
            </a:prstGeom>
            <a:solidFill>
              <a:srgbClr val="E3E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6" name="Content Placeholder 2"/>
            <p:cNvSpPr txBox="1">
              <a:spLocks/>
            </p:cNvSpPr>
            <p:nvPr/>
          </p:nvSpPr>
          <p:spPr>
            <a:xfrm>
              <a:off x="838199" y="1607397"/>
              <a:ext cx="7965141" cy="77209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1200"/>
                </a:spcAft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1200"/>
                </a:spcAft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1200"/>
                </a:spcAft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120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1200"/>
                </a:spcAft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Aft>
                  <a:spcPts val="600"/>
                </a:spcAft>
                <a:buNone/>
              </a:pPr>
              <a:r>
                <a:rPr lang="en-US" sz="1800" b="1" dirty="0" smtClean="0">
                  <a:ea typeface="Calibri" charset="0"/>
                  <a:cs typeface="Calibri" charset="0"/>
                </a:rPr>
                <a:t>Historical climate data </a:t>
              </a:r>
              <a:r>
                <a:rPr lang="en-US" sz="1800" dirty="0" smtClean="0">
                  <a:ea typeface="Calibri" charset="0"/>
                  <a:cs typeface="Calibri" charset="0"/>
                </a:rPr>
                <a:t>(monthly data)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201594" y="1143369"/>
            <a:ext cx="2966847" cy="673166"/>
            <a:chOff x="838199" y="1600200"/>
            <a:chExt cx="8180295" cy="779291"/>
          </a:xfrm>
        </p:grpSpPr>
        <p:sp>
          <p:nvSpPr>
            <p:cNvPr id="38" name="Rectangle 37"/>
            <p:cNvSpPr/>
            <p:nvPr/>
          </p:nvSpPr>
          <p:spPr>
            <a:xfrm>
              <a:off x="838199" y="1600200"/>
              <a:ext cx="8180295" cy="779291"/>
            </a:xfrm>
            <a:prstGeom prst="rect">
              <a:avLst/>
            </a:prstGeom>
            <a:solidFill>
              <a:srgbClr val="E3E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9" name="Content Placeholder 2"/>
            <p:cNvSpPr txBox="1">
              <a:spLocks/>
            </p:cNvSpPr>
            <p:nvPr/>
          </p:nvSpPr>
          <p:spPr>
            <a:xfrm>
              <a:off x="838199" y="1607397"/>
              <a:ext cx="7965141" cy="77209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1200"/>
                </a:spcAft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1200"/>
                </a:spcAft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1200"/>
                </a:spcAft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120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1200"/>
                </a:spcAft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Aft>
                  <a:spcPts val="600"/>
                </a:spcAft>
                <a:buNone/>
              </a:pPr>
              <a:r>
                <a:rPr lang="en-US" sz="1800" b="1" dirty="0" smtClean="0">
                  <a:ea typeface="Calibri" charset="0"/>
                  <a:cs typeface="Calibri" charset="0"/>
                </a:rPr>
                <a:t>Crop calendar: </a:t>
              </a:r>
              <a:r>
                <a:rPr lang="en-US" sz="1800" dirty="0" smtClean="0">
                  <a:ea typeface="Calibri" charset="0"/>
                  <a:cs typeface="Calibri" charset="0"/>
                </a:rPr>
                <a:t>Planting and harvesting months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37977" y="1816535"/>
            <a:ext cx="6330467" cy="1068980"/>
            <a:chOff x="837977" y="1816535"/>
            <a:chExt cx="6330467" cy="1068980"/>
          </a:xfrm>
        </p:grpSpPr>
        <p:grpSp>
          <p:nvGrpSpPr>
            <p:cNvPr id="69" name="Group 68"/>
            <p:cNvGrpSpPr/>
            <p:nvPr/>
          </p:nvGrpSpPr>
          <p:grpSpPr>
            <a:xfrm>
              <a:off x="837977" y="2194307"/>
              <a:ext cx="6330467" cy="691208"/>
              <a:chOff x="838199" y="1600200"/>
              <a:chExt cx="8180295" cy="779291"/>
            </a:xfrm>
            <a:solidFill>
              <a:srgbClr val="E3E8FF"/>
            </a:solidFill>
          </p:grpSpPr>
          <p:sp>
            <p:nvSpPr>
              <p:cNvPr id="66" name="Rectangle 65"/>
              <p:cNvSpPr/>
              <p:nvPr/>
            </p:nvSpPr>
            <p:spPr>
              <a:xfrm>
                <a:off x="838199" y="1600200"/>
                <a:ext cx="8180295" cy="77929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63" name="Content Placeholder 2"/>
              <p:cNvSpPr txBox="1">
                <a:spLocks/>
              </p:cNvSpPr>
              <p:nvPr/>
            </p:nvSpPr>
            <p:spPr>
              <a:xfrm>
                <a:off x="838199" y="1607397"/>
                <a:ext cx="7965141" cy="7720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200"/>
                  </a:spcAft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200"/>
                  </a:spcAft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20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200"/>
                  </a:spcAft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Aft>
                    <a:spcPts val="600"/>
                  </a:spcAft>
                  <a:buNone/>
                </a:pPr>
                <a:r>
                  <a:rPr lang="en-US" sz="1800" b="1" dirty="0" smtClean="0">
                    <a:ea typeface="Calibri" charset="0"/>
                    <a:cs typeface="Calibri" charset="0"/>
                  </a:rPr>
                  <a:t>Calculation of growing season climate </a:t>
                </a:r>
                <a:r>
                  <a:rPr lang="en-US" sz="1800" dirty="0" smtClean="0">
                    <a:ea typeface="Calibri" charset="0"/>
                    <a:cs typeface="Calibri" charset="0"/>
                  </a:rPr>
                  <a:t>from climate data based on crop calendar for each crop type and grid cell</a:t>
                </a:r>
              </a:p>
            </p:txBody>
          </p:sp>
        </p:grpSp>
        <p:cxnSp>
          <p:nvCxnSpPr>
            <p:cNvPr id="4" name="Straight Arrow Connector 3"/>
            <p:cNvCxnSpPr>
              <a:stCxn id="35" idx="2"/>
            </p:cNvCxnSpPr>
            <p:nvPr/>
          </p:nvCxnSpPr>
          <p:spPr>
            <a:xfrm>
              <a:off x="2319565" y="1827475"/>
              <a:ext cx="993975" cy="355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8" idx="2"/>
            </p:cNvCxnSpPr>
            <p:nvPr/>
          </p:nvCxnSpPr>
          <p:spPr>
            <a:xfrm flipH="1">
              <a:off x="4814268" y="1816535"/>
              <a:ext cx="870750" cy="3668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837975" y="2885515"/>
            <a:ext cx="6330467" cy="930000"/>
            <a:chOff x="837975" y="2885515"/>
            <a:chExt cx="6330467" cy="930000"/>
          </a:xfrm>
        </p:grpSpPr>
        <p:grpSp>
          <p:nvGrpSpPr>
            <p:cNvPr id="25" name="Group 24"/>
            <p:cNvGrpSpPr/>
            <p:nvPr/>
          </p:nvGrpSpPr>
          <p:grpSpPr>
            <a:xfrm>
              <a:off x="837975" y="3124307"/>
              <a:ext cx="6330467" cy="691208"/>
              <a:chOff x="838199" y="1600200"/>
              <a:chExt cx="8180295" cy="779291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838199" y="1600200"/>
                <a:ext cx="8180295" cy="779291"/>
              </a:xfrm>
              <a:prstGeom prst="rect">
                <a:avLst/>
              </a:prstGeom>
              <a:solidFill>
                <a:srgbClr val="E3E8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838199" y="1607397"/>
                <a:ext cx="7965141" cy="77209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200"/>
                  </a:spcAft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200"/>
                  </a:spcAft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20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200"/>
                  </a:spcAft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Aft>
                    <a:spcPts val="600"/>
                  </a:spcAft>
                  <a:buNone/>
                </a:pPr>
                <a:r>
                  <a:rPr lang="en-US" sz="1800" b="1" dirty="0" smtClean="0">
                    <a:ea typeface="Calibri" charset="0"/>
                    <a:cs typeface="Calibri" charset="0"/>
                  </a:rPr>
                  <a:t>Regridding</a:t>
                </a:r>
                <a:r>
                  <a:rPr lang="en-US" sz="1800" dirty="0" smtClean="0">
                    <a:ea typeface="Calibri" charset="0"/>
                    <a:cs typeface="Calibri" charset="0"/>
                  </a:rPr>
                  <a:t> to common grid: 1.5° x 1.5°</a:t>
                </a:r>
              </a:p>
            </p:txBody>
          </p:sp>
        </p:grpSp>
        <p:cxnSp>
          <p:nvCxnSpPr>
            <p:cNvPr id="48" name="Straight Arrow Connector 47"/>
            <p:cNvCxnSpPr>
              <a:stCxn id="66" idx="2"/>
              <a:endCxn id="26" idx="0"/>
            </p:cNvCxnSpPr>
            <p:nvPr/>
          </p:nvCxnSpPr>
          <p:spPr>
            <a:xfrm flipH="1">
              <a:off x="4003209" y="2885515"/>
              <a:ext cx="2" cy="238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837974" y="3815515"/>
            <a:ext cx="6330467" cy="929999"/>
            <a:chOff x="837974" y="3815515"/>
            <a:chExt cx="6330467" cy="929999"/>
          </a:xfrm>
        </p:grpSpPr>
        <p:grpSp>
          <p:nvGrpSpPr>
            <p:cNvPr id="28" name="Group 27"/>
            <p:cNvGrpSpPr/>
            <p:nvPr/>
          </p:nvGrpSpPr>
          <p:grpSpPr>
            <a:xfrm>
              <a:off x="837974" y="4054306"/>
              <a:ext cx="6330467" cy="691208"/>
              <a:chOff x="838199" y="1600200"/>
              <a:chExt cx="8180295" cy="779291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838199" y="1600200"/>
                <a:ext cx="8180295" cy="779291"/>
              </a:xfrm>
              <a:prstGeom prst="rect">
                <a:avLst/>
              </a:prstGeom>
              <a:solidFill>
                <a:srgbClr val="E3E8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838199" y="1607397"/>
                <a:ext cx="7965141" cy="77209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200"/>
                  </a:spcAft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200"/>
                  </a:spcAft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20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200"/>
                  </a:spcAft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Aft>
                    <a:spcPts val="600"/>
                  </a:spcAft>
                  <a:buNone/>
                </a:pPr>
                <a:r>
                  <a:rPr lang="en-US" sz="1800" b="1" dirty="0" smtClean="0">
                    <a:ea typeface="Calibri" charset="0"/>
                    <a:cs typeface="Calibri" charset="0"/>
                  </a:rPr>
                  <a:t>Detrending</a:t>
                </a:r>
                <a:r>
                  <a:rPr lang="en-US" sz="1800" dirty="0" smtClean="0">
                    <a:ea typeface="Calibri" charset="0"/>
                    <a:cs typeface="Calibri" charset="0"/>
                  </a:rPr>
                  <a:t> of time series: SSA </a:t>
                </a:r>
                <a:r>
                  <a:rPr lang="en-US" sz="1800" dirty="0" err="1" smtClean="0">
                    <a:ea typeface="Calibri" charset="0"/>
                    <a:cs typeface="Calibri" charset="0"/>
                  </a:rPr>
                  <a:t>detrending</a:t>
                </a:r>
                <a:endParaRPr lang="en-US" sz="1800" dirty="0" smtClean="0"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55" name="Straight Arrow Connector 54"/>
            <p:cNvCxnSpPr>
              <a:stCxn id="26" idx="2"/>
              <a:endCxn id="29" idx="0"/>
            </p:cNvCxnSpPr>
            <p:nvPr/>
          </p:nvCxnSpPr>
          <p:spPr>
            <a:xfrm flipH="1">
              <a:off x="4003208" y="3815515"/>
              <a:ext cx="1" cy="238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837974" y="4745514"/>
            <a:ext cx="6330467" cy="955375"/>
            <a:chOff x="837974" y="4745514"/>
            <a:chExt cx="6330467" cy="955375"/>
          </a:xfrm>
        </p:grpSpPr>
        <p:grpSp>
          <p:nvGrpSpPr>
            <p:cNvPr id="31" name="Group 30"/>
            <p:cNvGrpSpPr/>
            <p:nvPr/>
          </p:nvGrpSpPr>
          <p:grpSpPr>
            <a:xfrm>
              <a:off x="837974" y="5009681"/>
              <a:ext cx="6330467" cy="691208"/>
              <a:chOff x="838199" y="1600200"/>
              <a:chExt cx="8180295" cy="779291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838199" y="1600200"/>
                <a:ext cx="8180295" cy="779291"/>
              </a:xfrm>
              <a:prstGeom prst="rect">
                <a:avLst/>
              </a:prstGeom>
              <a:solidFill>
                <a:srgbClr val="E3E8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3" name="Content Placeholder 2"/>
              <p:cNvSpPr txBox="1">
                <a:spLocks/>
              </p:cNvSpPr>
              <p:nvPr/>
            </p:nvSpPr>
            <p:spPr>
              <a:xfrm>
                <a:off x="838199" y="1607397"/>
                <a:ext cx="7965141" cy="77209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200"/>
                  </a:spcAft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200"/>
                  </a:spcAft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20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200"/>
                  </a:spcAft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Aft>
                    <a:spcPts val="600"/>
                  </a:spcAft>
                  <a:buNone/>
                </a:pPr>
                <a:r>
                  <a:rPr lang="en-US" sz="1800" b="1" dirty="0" err="1">
                    <a:ea typeface="Calibri" charset="0"/>
                    <a:cs typeface="Calibri" charset="0"/>
                  </a:rPr>
                  <a:t>Standardisation</a:t>
                </a:r>
                <a:r>
                  <a:rPr lang="en-US" sz="1800" dirty="0">
                    <a:ea typeface="Calibri" charset="0"/>
                    <a:cs typeface="Calibri" charset="0"/>
                  </a:rPr>
                  <a:t> of </a:t>
                </a:r>
                <a:r>
                  <a:rPr lang="en-US" sz="1800" dirty="0" smtClean="0">
                    <a:ea typeface="Calibri" charset="0"/>
                    <a:cs typeface="Calibri" charset="0"/>
                  </a:rPr>
                  <a:t>time series (division by standard deviation)</a:t>
                </a:r>
                <a:endParaRPr lang="en-US" sz="1800" dirty="0"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62" name="Straight Arrow Connector 61"/>
            <p:cNvCxnSpPr>
              <a:stCxn id="29" idx="2"/>
              <a:endCxn id="32" idx="0"/>
            </p:cNvCxnSpPr>
            <p:nvPr/>
          </p:nvCxnSpPr>
          <p:spPr>
            <a:xfrm>
              <a:off x="4003208" y="4745514"/>
              <a:ext cx="0" cy="264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837974" y="5700889"/>
            <a:ext cx="6330467" cy="904624"/>
            <a:chOff x="837974" y="5700889"/>
            <a:chExt cx="6330467" cy="904624"/>
          </a:xfrm>
        </p:grpSpPr>
        <p:grpSp>
          <p:nvGrpSpPr>
            <p:cNvPr id="44" name="Group 43"/>
            <p:cNvGrpSpPr/>
            <p:nvPr/>
          </p:nvGrpSpPr>
          <p:grpSpPr>
            <a:xfrm>
              <a:off x="837974" y="5914305"/>
              <a:ext cx="6330467" cy="691208"/>
              <a:chOff x="838199" y="1600201"/>
              <a:chExt cx="8180295" cy="779291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838199" y="1600201"/>
                <a:ext cx="8180295" cy="779291"/>
              </a:xfrm>
              <a:prstGeom prst="rect">
                <a:avLst/>
              </a:prstGeom>
              <a:solidFill>
                <a:srgbClr val="E3E8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6" name="Content Placeholder 2"/>
              <p:cNvSpPr txBox="1">
                <a:spLocks/>
              </p:cNvSpPr>
              <p:nvPr/>
            </p:nvSpPr>
            <p:spPr>
              <a:xfrm>
                <a:off x="838199" y="1607397"/>
                <a:ext cx="7965141" cy="77209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200"/>
                  </a:spcAft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200"/>
                  </a:spcAft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200"/>
                  </a:spcAft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200"/>
                  </a:spcAft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+mj-lt"/>
                    <a:ea typeface="Helvetica" charset="0"/>
                    <a:cs typeface="Helvetica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Aft>
                    <a:spcPts val="600"/>
                  </a:spcAft>
                  <a:buNone/>
                </a:pPr>
                <a:r>
                  <a:rPr lang="en-US" sz="1800" b="1" dirty="0" smtClean="0">
                    <a:ea typeface="Calibri" charset="0"/>
                    <a:cs typeface="Calibri" charset="0"/>
                  </a:rPr>
                  <a:t>Random Forest: </a:t>
                </a:r>
                <a:r>
                  <a:rPr lang="en-US" sz="1800" dirty="0" smtClean="0">
                    <a:ea typeface="Calibri" charset="0"/>
                    <a:cs typeface="Calibri" charset="0"/>
                  </a:rPr>
                  <a:t>prediction of annual crop yield anomalies for each crop type and grid cell</a:t>
                </a:r>
                <a:endParaRPr lang="en-US" sz="1800" dirty="0"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47" name="Straight Arrow Connector 46"/>
            <p:cNvCxnSpPr>
              <a:stCxn id="32" idx="2"/>
              <a:endCxn id="45" idx="0"/>
            </p:cNvCxnSpPr>
            <p:nvPr/>
          </p:nvCxnSpPr>
          <p:spPr>
            <a:xfrm>
              <a:off x="4003208" y="5700889"/>
              <a:ext cx="0" cy="213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Content Placeholder 2"/>
          <p:cNvSpPr txBox="1">
            <a:spLocks/>
          </p:cNvSpPr>
          <p:nvPr/>
        </p:nvSpPr>
        <p:spPr>
          <a:xfrm>
            <a:off x="8047985" y="2457023"/>
            <a:ext cx="3734039" cy="3243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2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b="1" dirty="0" smtClean="0">
                <a:ea typeface="Calibri" charset="0"/>
                <a:cs typeface="Calibri" charset="0"/>
              </a:rPr>
              <a:t>Cross-validation: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ea typeface="Calibri" charset="0"/>
                <a:cs typeface="Calibri" charset="0"/>
              </a:rPr>
              <a:t>5 iterations: 80% training years, 20% test years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ea typeface="Calibri" charset="0"/>
                <a:cs typeface="Calibri" charset="0"/>
              </a:rPr>
              <a:t>Prediction of yield anomalies for test years </a:t>
            </a:r>
            <a:r>
              <a:rPr lang="en-US" dirty="0" smtClean="0">
                <a:ea typeface="Calibri" charset="0"/>
                <a:cs typeface="Calibri" charset="0"/>
                <a:sym typeface="Wingdings"/>
              </a:rPr>
              <a:t> combined after 5 iterations to one time series (out-of-sample predictions)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ea typeface="Calibri" charset="0"/>
                <a:cs typeface="Calibri" charset="0"/>
                <a:sym typeface="Wingdings"/>
              </a:rPr>
              <a:t>Calculation of skill metrics for OOS-predictions (R2, RMSE)</a:t>
            </a:r>
            <a:endParaRPr lang="en-US" dirty="0" smtClean="0">
              <a:ea typeface="Calibri" charset="0"/>
              <a:cs typeface="Calibri" charset="0"/>
            </a:endParaRPr>
          </a:p>
          <a:p>
            <a:pPr>
              <a:spcAft>
                <a:spcPts val="600"/>
              </a:spcAft>
            </a:pPr>
            <a:endParaRPr lang="en-US" dirty="0" smtClean="0">
              <a:ea typeface="Calibri" charset="0"/>
              <a:cs typeface="Calibri" charset="0"/>
            </a:endParaRPr>
          </a:p>
          <a:p>
            <a:pPr lvl="1">
              <a:spcAft>
                <a:spcPts val="600"/>
              </a:spcAft>
            </a:pPr>
            <a:endParaRPr lang="en-US" dirty="0" smtClean="0">
              <a:ea typeface="Calibri" charset="0"/>
              <a:cs typeface="Calibri" charset="0"/>
            </a:endParaRPr>
          </a:p>
          <a:p>
            <a:pPr lvl="1">
              <a:spcAft>
                <a:spcPts val="600"/>
              </a:spcAft>
            </a:pPr>
            <a:endParaRPr lang="en-US" dirty="0"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76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</a:t>
            </a:r>
            <a:r>
              <a:rPr lang="mr-IN" dirty="0" smtClean="0"/>
              <a:t>–</a:t>
            </a:r>
            <a:r>
              <a:rPr lang="en-US" dirty="0" smtClean="0"/>
              <a:t> Predictors</a:t>
            </a:r>
            <a:endParaRPr lang="en-US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763700" y="1609324"/>
            <a:ext cx="6571820" cy="524867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2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b="1" dirty="0" smtClean="0"/>
              <a:t>Mean climate during the growing season: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mean temperature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mean precipitation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mean daily temperature range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>
              <a:spcAft>
                <a:spcPts val="0"/>
              </a:spcAft>
            </a:pPr>
            <a:r>
              <a:rPr lang="en-US" b="1" dirty="0" smtClean="0"/>
              <a:t>Extreme event indicators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maximum temperature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minimum temperature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frequency of unusually warm days (&gt; 90</a:t>
            </a:r>
            <a:r>
              <a:rPr lang="en-US" baseline="30000" dirty="0" smtClean="0"/>
              <a:t>th</a:t>
            </a:r>
            <a:r>
              <a:rPr lang="en-US" dirty="0" smtClean="0"/>
              <a:t> percentile)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frequency of unusually cold nights (&lt; 10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percentile</a:t>
            </a:r>
            <a:r>
              <a:rPr lang="en-US" dirty="0" smtClean="0"/>
              <a:t>)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frost day frequency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maximum 5-day precipitation intensity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drought indicator: </a:t>
            </a:r>
            <a:r>
              <a:rPr lang="en-US" dirty="0" err="1" smtClean="0"/>
              <a:t>Standardised</a:t>
            </a:r>
            <a:r>
              <a:rPr lang="en-US" dirty="0" smtClean="0"/>
              <a:t> Precipitation Index (SPI-6)</a:t>
            </a:r>
          </a:p>
          <a:p>
            <a:pPr lvl="1">
              <a:spcAft>
                <a:spcPts val="0"/>
              </a:spcAft>
            </a:pP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56"/>
          <a:stretch/>
        </p:blipFill>
        <p:spPr>
          <a:xfrm>
            <a:off x="7159780" y="862471"/>
            <a:ext cx="4352702" cy="16731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grpSp>
        <p:nvGrpSpPr>
          <p:cNvPr id="28" name="Group 27"/>
          <p:cNvGrpSpPr/>
          <p:nvPr/>
        </p:nvGrpSpPr>
        <p:grpSpPr>
          <a:xfrm>
            <a:off x="8420314" y="1867181"/>
            <a:ext cx="3092168" cy="2837693"/>
            <a:chOff x="8867354" y="1907821"/>
            <a:chExt cx="3092168" cy="2837693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05" t="79814" r="9943" b="7702"/>
            <a:stretch/>
          </p:blipFill>
          <p:spPr>
            <a:xfrm>
              <a:off x="8867357" y="2679647"/>
              <a:ext cx="3082381" cy="206586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30" name="Rectangle 29"/>
            <p:cNvSpPr/>
            <p:nvPr/>
          </p:nvSpPr>
          <p:spPr>
            <a:xfrm>
              <a:off x="10867548" y="1907821"/>
              <a:ext cx="703563" cy="462845"/>
            </a:xfrm>
            <a:prstGeom prst="rect">
              <a:avLst/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H="1">
              <a:off x="8867354" y="2370666"/>
              <a:ext cx="2000194" cy="308981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571112" y="2370666"/>
              <a:ext cx="388410" cy="308981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9766682" y="4124960"/>
            <a:ext cx="1745800" cy="2010526"/>
            <a:chOff x="10213722" y="4165600"/>
            <a:chExt cx="1745800" cy="201052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87" t="88375" r="13197" b="9228"/>
            <a:stretch/>
          </p:blipFill>
          <p:spPr>
            <a:xfrm>
              <a:off x="10213722" y="4850190"/>
              <a:ext cx="1736016" cy="1325936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35" name="Rectangle 34"/>
            <p:cNvSpPr/>
            <p:nvPr/>
          </p:nvSpPr>
          <p:spPr>
            <a:xfrm>
              <a:off x="10645423" y="4165600"/>
              <a:ext cx="485422" cy="270934"/>
            </a:xfrm>
            <a:prstGeom prst="rect">
              <a:avLst/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11130845" y="4436534"/>
              <a:ext cx="828677" cy="412374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10213722" y="4435252"/>
              <a:ext cx="431701" cy="41365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958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NetCDF</a:t>
            </a:r>
            <a:r>
              <a:rPr lang="en-AU" dirty="0" smtClean="0"/>
              <a:t> file format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63700" y="1609324"/>
            <a:ext cx="6571820" cy="524867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2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dirty="0" smtClean="0"/>
              <a:t>“Network Common Data Form”</a:t>
            </a:r>
          </a:p>
          <a:p>
            <a:pPr>
              <a:spcAft>
                <a:spcPts val="0"/>
              </a:spcAft>
            </a:pPr>
            <a:r>
              <a:rPr lang="en-US" dirty="0" smtClean="0"/>
              <a:t>Standard file format in the atmospheric, ocean and climate sciences for storing gridded data, e.g.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climate model output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meteorological observations</a:t>
            </a:r>
          </a:p>
          <a:p>
            <a:pPr>
              <a:spcAft>
                <a:spcPts val="0"/>
              </a:spcAft>
            </a:pPr>
            <a:r>
              <a:rPr lang="en-US" dirty="0" smtClean="0"/>
              <a:t>set of software libraries that can create, read and write </a:t>
            </a:r>
            <a:r>
              <a:rPr lang="en-US" dirty="0" err="1" smtClean="0"/>
              <a:t>netCDF</a:t>
            </a:r>
            <a:r>
              <a:rPr lang="en-US" dirty="0" smtClean="0"/>
              <a:t> files</a:t>
            </a:r>
          </a:p>
          <a:p>
            <a:pPr>
              <a:spcAft>
                <a:spcPts val="0"/>
              </a:spcAft>
            </a:pPr>
            <a:r>
              <a:rPr lang="en-US" dirty="0" smtClean="0"/>
              <a:t>stores metadata inside the file (e.g. variable names, units)</a:t>
            </a:r>
          </a:p>
          <a:p>
            <a:pPr>
              <a:spcAft>
                <a:spcPts val="0"/>
              </a:spcAft>
            </a:pPr>
            <a:r>
              <a:rPr lang="en-US" dirty="0" smtClean="0"/>
              <a:t>portable file format</a:t>
            </a:r>
          </a:p>
          <a:p>
            <a:pPr>
              <a:spcAft>
                <a:spcPts val="0"/>
              </a:spcAft>
            </a:pPr>
            <a:r>
              <a:rPr lang="en-US" dirty="0" smtClean="0"/>
              <a:t>can be a steep learning curve and sometimes errors related to different </a:t>
            </a:r>
            <a:r>
              <a:rPr lang="en-US" dirty="0" err="1" smtClean="0"/>
              <a:t>netcdf</a:t>
            </a:r>
            <a:r>
              <a:rPr lang="en-US" dirty="0" smtClean="0"/>
              <a:t> versions / naming conventions etc.</a:t>
            </a:r>
          </a:p>
          <a:p>
            <a:pPr lvl="1">
              <a:spcAft>
                <a:spcPts val="0"/>
              </a:spcAft>
            </a:pPr>
            <a:endParaRPr lang="en-US" dirty="0" smtClean="0"/>
          </a:p>
          <a:p>
            <a:pPr>
              <a:spcAft>
                <a:spcPts val="0"/>
              </a:spcAft>
            </a:pPr>
            <a:r>
              <a:rPr lang="en-US" dirty="0" smtClean="0"/>
              <a:t>R libraries to work with </a:t>
            </a:r>
            <a:r>
              <a:rPr lang="en-US" dirty="0" err="1" smtClean="0"/>
              <a:t>netcdf</a:t>
            </a:r>
            <a:r>
              <a:rPr lang="en-US" dirty="0" smtClean="0"/>
              <a:t> files: </a:t>
            </a:r>
            <a:r>
              <a:rPr lang="en-US" dirty="0" err="1" smtClean="0"/>
              <a:t>RNetCDF</a:t>
            </a:r>
            <a:r>
              <a:rPr lang="en-US" dirty="0" smtClean="0"/>
              <a:t>, ncdf4 and others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72" y="1767840"/>
            <a:ext cx="4641328" cy="3586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53345" y="6608618"/>
            <a:ext cx="7938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Image source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US" sz="1200" dirty="0" err="1" smtClean="0">
                <a:solidFill>
                  <a:schemeClr val="bg2">
                    <a:lumMod val="50000"/>
                  </a:schemeClr>
                </a:solidFill>
              </a:rPr>
              <a:t>www.slideshare.net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/HDFEOS/working-with-hdf-and-netcdf-data-in-arcgis-tools-and-case-studies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58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6354" y="1402847"/>
            <a:ext cx="5187794" cy="5338459"/>
            <a:chOff x="-16354" y="1402847"/>
            <a:chExt cx="5187794" cy="5338459"/>
          </a:xfrm>
        </p:grpSpPr>
        <p:grpSp>
          <p:nvGrpSpPr>
            <p:cNvPr id="10" name="Group 9"/>
            <p:cNvGrpSpPr/>
            <p:nvPr/>
          </p:nvGrpSpPr>
          <p:grpSpPr>
            <a:xfrm>
              <a:off x="274412" y="1402847"/>
              <a:ext cx="4897028" cy="5338459"/>
              <a:chOff x="274412" y="1402847"/>
              <a:chExt cx="4897028" cy="533845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73" r="72433" b="1765"/>
              <a:stretch/>
            </p:blipFill>
            <p:spPr>
              <a:xfrm>
                <a:off x="947195" y="1987622"/>
                <a:ext cx="2649445" cy="4753684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274412" y="1402847"/>
                <a:ext cx="48970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+mj-lt"/>
                  </a:rPr>
                  <a:t>R2 value of correlation between actual and predicted yield anomalies, aggregated over continents and globally</a:t>
                </a:r>
                <a:endParaRPr lang="en-US" sz="1600" dirty="0">
                  <a:latin typeface="+mj-lt"/>
                </a:endParaRPr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19" t="38948" b="23151"/>
            <a:stretch/>
          </p:blipFill>
          <p:spPr>
            <a:xfrm>
              <a:off x="-16354" y="3720739"/>
              <a:ext cx="1005295" cy="1338156"/>
            </a:xfrm>
            <a:prstGeom prst="rect">
              <a:avLst/>
            </a:prstGeom>
          </p:spPr>
        </p:pic>
      </p:grpSp>
      <p:sp>
        <p:nvSpPr>
          <p:cNvPr id="36" name="Rounded Rectangle 35"/>
          <p:cNvSpPr/>
          <p:nvPr/>
        </p:nvSpPr>
        <p:spPr>
          <a:xfrm>
            <a:off x="5171441" y="2124415"/>
            <a:ext cx="5384799" cy="2986065"/>
          </a:xfrm>
          <a:prstGeom prst="roundRect">
            <a:avLst>
              <a:gd name="adj" fmla="val 2666"/>
            </a:avLst>
          </a:prstGeom>
          <a:solidFill>
            <a:srgbClr val="E3E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AU" dirty="0"/>
              <a:t>How much of the global and continental yield variability is explained by the random forest model?</a:t>
            </a:r>
            <a:endParaRPr lang="en-US" dirty="0"/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5277406" y="2398000"/>
            <a:ext cx="5014674" cy="332207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2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dirty="0" smtClean="0"/>
              <a:t>Our </a:t>
            </a:r>
            <a:r>
              <a:rPr lang="en-US" dirty="0"/>
              <a:t>statistical model is able to explain about 50% of variability </a:t>
            </a:r>
            <a:r>
              <a:rPr lang="en-US" dirty="0" smtClean="0"/>
              <a:t>of detrended global </a:t>
            </a:r>
            <a:r>
              <a:rPr lang="en-US" dirty="0"/>
              <a:t>maize and spring </a:t>
            </a:r>
            <a:r>
              <a:rPr lang="en-US" dirty="0" smtClean="0"/>
              <a:t>wheat yields</a:t>
            </a:r>
          </a:p>
          <a:p>
            <a:pPr>
              <a:spcAft>
                <a:spcPts val="0"/>
              </a:spcAft>
            </a:pPr>
            <a:r>
              <a:rPr lang="en-US" dirty="0" smtClean="0"/>
              <a:t>Soybeans and rice: 20-25% of variance of anomalies explained</a:t>
            </a:r>
            <a:endParaRPr lang="en-US" dirty="0"/>
          </a:p>
          <a:p>
            <a:pPr>
              <a:spcAft>
                <a:spcPts val="0"/>
              </a:spcAft>
            </a:pPr>
            <a:r>
              <a:rPr lang="en-US" dirty="0" smtClean="0"/>
              <a:t>Wheat </a:t>
            </a:r>
            <a:r>
              <a:rPr lang="en-US" dirty="0"/>
              <a:t>fluctuations captured best in Australia: approx. 70</a:t>
            </a:r>
            <a:r>
              <a:rPr lang="en-US" dirty="0" smtClean="0"/>
              <a:t>%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589912" y="1987622"/>
            <a:ext cx="468733" cy="2451759"/>
            <a:chOff x="2589912" y="1987622"/>
            <a:chExt cx="468733" cy="2451759"/>
          </a:xfrm>
        </p:grpSpPr>
        <p:sp>
          <p:nvSpPr>
            <p:cNvPr id="5" name="Oval 4"/>
            <p:cNvSpPr/>
            <p:nvPr/>
          </p:nvSpPr>
          <p:spPr>
            <a:xfrm>
              <a:off x="2618828" y="1987622"/>
              <a:ext cx="439817" cy="252603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589912" y="4186778"/>
              <a:ext cx="439817" cy="252603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Oval 31"/>
          <p:cNvSpPr/>
          <p:nvPr/>
        </p:nvSpPr>
        <p:spPr>
          <a:xfrm>
            <a:off x="3156823" y="4994982"/>
            <a:ext cx="439817" cy="252603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873712" y="3092077"/>
            <a:ext cx="618113" cy="2408111"/>
            <a:chOff x="1873712" y="3092077"/>
            <a:chExt cx="618113" cy="2408111"/>
          </a:xfrm>
        </p:grpSpPr>
        <p:sp>
          <p:nvSpPr>
            <p:cNvPr id="34" name="Oval 33"/>
            <p:cNvSpPr/>
            <p:nvPr/>
          </p:nvSpPr>
          <p:spPr>
            <a:xfrm>
              <a:off x="1873712" y="3092077"/>
              <a:ext cx="439817" cy="252603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052008" y="5247585"/>
              <a:ext cx="439817" cy="252603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223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7" grpId="0" uiExpand="1" build="p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6354" y="1402847"/>
            <a:ext cx="6146992" cy="5434833"/>
            <a:chOff x="-16354" y="1402847"/>
            <a:chExt cx="6146992" cy="5434833"/>
          </a:xfrm>
        </p:grpSpPr>
        <p:grpSp>
          <p:nvGrpSpPr>
            <p:cNvPr id="11" name="Group 10"/>
            <p:cNvGrpSpPr/>
            <p:nvPr/>
          </p:nvGrpSpPr>
          <p:grpSpPr>
            <a:xfrm>
              <a:off x="838200" y="1402847"/>
              <a:ext cx="5292438" cy="5434833"/>
              <a:chOff x="838200" y="1402847"/>
              <a:chExt cx="5292438" cy="543483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1418" y="2007664"/>
                <a:ext cx="5189220" cy="4830016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838200" y="1402847"/>
                <a:ext cx="48970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+mj-lt"/>
                  </a:rPr>
                  <a:t>R2 value of correlation between actual and predicted yield anomalies, aggregated over continents and globally</a:t>
                </a:r>
                <a:endParaRPr lang="en-US" sz="1600" dirty="0">
                  <a:latin typeface="+mj-lt"/>
                </a:endParaRPr>
              </a:p>
            </p:txBody>
          </p:sp>
        </p:grp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19" t="38948" b="23151"/>
            <a:stretch/>
          </p:blipFill>
          <p:spPr>
            <a:xfrm>
              <a:off x="-16354" y="3720739"/>
              <a:ext cx="1005295" cy="1338156"/>
            </a:xfrm>
            <a:prstGeom prst="rect">
              <a:avLst/>
            </a:prstGeom>
          </p:spPr>
        </p:pic>
      </p:grpSp>
      <p:sp>
        <p:nvSpPr>
          <p:cNvPr id="17" name="Rounded Rectangle 16"/>
          <p:cNvSpPr/>
          <p:nvPr/>
        </p:nvSpPr>
        <p:spPr>
          <a:xfrm>
            <a:off x="6585762" y="2063876"/>
            <a:ext cx="5250638" cy="4651883"/>
          </a:xfrm>
          <a:prstGeom prst="roundRect">
            <a:avLst>
              <a:gd name="adj" fmla="val 2666"/>
            </a:avLst>
          </a:prstGeom>
          <a:solidFill>
            <a:srgbClr val="E3E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AU" dirty="0"/>
              <a:t>What is the fraction of variability explained by extreme indicators?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000240" y="2276818"/>
            <a:ext cx="4726773" cy="434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2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b="1" dirty="0" smtClean="0"/>
              <a:t>Two predictor sets: </a:t>
            </a:r>
          </a:p>
          <a:p>
            <a:pPr lvl="1">
              <a:spcAft>
                <a:spcPts val="0"/>
              </a:spcAft>
            </a:pPr>
            <a:r>
              <a:rPr lang="en-US" b="1" dirty="0" smtClean="0">
                <a:sym typeface="Wingdings"/>
              </a:rPr>
              <a:t>full model: </a:t>
            </a:r>
            <a:r>
              <a:rPr lang="en-US" dirty="0" smtClean="0">
                <a:sym typeface="Wingdings"/>
              </a:rPr>
              <a:t>using </a:t>
            </a:r>
            <a:r>
              <a:rPr lang="en-US" dirty="0">
                <a:sym typeface="Wingdings"/>
              </a:rPr>
              <a:t>all predictor variables, including mean climate and extreme indicators</a:t>
            </a:r>
          </a:p>
          <a:p>
            <a:pPr lvl="1">
              <a:spcAft>
                <a:spcPts val="0"/>
              </a:spcAft>
            </a:pPr>
            <a:r>
              <a:rPr lang="en-US" b="1" dirty="0" smtClean="0">
                <a:sym typeface="Wingdings"/>
              </a:rPr>
              <a:t>reduced model: </a:t>
            </a:r>
            <a:r>
              <a:rPr lang="en-US" dirty="0">
                <a:sym typeface="Wingdings"/>
              </a:rPr>
              <a:t>only precipitation and temperature</a:t>
            </a:r>
            <a:endParaRPr lang="en-US" dirty="0" smtClean="0"/>
          </a:p>
          <a:p>
            <a:pPr>
              <a:spcAft>
                <a:spcPts val="0"/>
              </a:spcAft>
            </a:pPr>
            <a:r>
              <a:rPr lang="en-US" dirty="0" smtClean="0"/>
              <a:t>Extreme event indicators increase explained variability considerably at the global scale as well as for certain regions</a:t>
            </a:r>
          </a:p>
          <a:p>
            <a:pPr>
              <a:spcAft>
                <a:spcPts val="0"/>
              </a:spcAft>
            </a:pPr>
            <a:r>
              <a:rPr lang="en-US" b="1" dirty="0" smtClean="0"/>
              <a:t>Globally, increases of R</a:t>
            </a:r>
            <a:r>
              <a:rPr lang="en-US" b="1" baseline="30000" dirty="0" smtClean="0"/>
              <a:t>2</a:t>
            </a:r>
            <a:r>
              <a:rPr lang="en-US" b="1" dirty="0" smtClean="0"/>
              <a:t>:</a:t>
            </a:r>
          </a:p>
          <a:p>
            <a:pPr lvl="1">
              <a:spcAft>
                <a:spcPts val="0"/>
              </a:spcAft>
            </a:pPr>
            <a:r>
              <a:rPr lang="en-US" b="1" dirty="0"/>
              <a:t>M</a:t>
            </a:r>
            <a:r>
              <a:rPr lang="en-US" b="1" dirty="0" smtClean="0"/>
              <a:t>aize: 43%</a:t>
            </a:r>
          </a:p>
          <a:p>
            <a:pPr lvl="1">
              <a:spcAft>
                <a:spcPts val="0"/>
              </a:spcAft>
            </a:pPr>
            <a:r>
              <a:rPr lang="en-US" b="1" dirty="0" smtClean="0"/>
              <a:t>Rice: 25%</a:t>
            </a:r>
          </a:p>
          <a:p>
            <a:pPr lvl="1">
              <a:spcAft>
                <a:spcPts val="0"/>
              </a:spcAft>
            </a:pPr>
            <a:r>
              <a:rPr lang="en-US" b="1" dirty="0" smtClean="0"/>
              <a:t>Soybeans: 20%</a:t>
            </a:r>
          </a:p>
          <a:p>
            <a:pPr lvl="1">
              <a:spcAft>
                <a:spcPts val="0"/>
              </a:spcAft>
            </a:pPr>
            <a:r>
              <a:rPr lang="en-US" b="1" dirty="0" smtClean="0"/>
              <a:t>Spring wheat: 18%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15011" y="2150516"/>
            <a:ext cx="1099543" cy="3561484"/>
            <a:chOff x="4515011" y="2150516"/>
            <a:chExt cx="1099543" cy="3561484"/>
          </a:xfrm>
        </p:grpSpPr>
        <p:sp>
          <p:nvSpPr>
            <p:cNvPr id="18" name="Oval 17"/>
            <p:cNvSpPr/>
            <p:nvPr/>
          </p:nvSpPr>
          <p:spPr>
            <a:xfrm>
              <a:off x="5174737" y="2150516"/>
              <a:ext cx="439817" cy="252603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734920" y="3250056"/>
              <a:ext cx="439817" cy="252603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515011" y="4368036"/>
              <a:ext cx="439817" cy="252603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515011" y="5459397"/>
              <a:ext cx="439817" cy="252603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894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838200" y="454676"/>
            <a:ext cx="9552709" cy="985938"/>
          </a:xfrm>
        </p:spPr>
        <p:txBody>
          <a:bodyPr>
            <a:normAutofit fontScale="90000"/>
          </a:bodyPr>
          <a:lstStyle/>
          <a:p>
            <a:r>
              <a:rPr lang="en-AU" dirty="0"/>
              <a:t>Which predictors have the greatest influence on crop yields</a:t>
            </a:r>
            <a:r>
              <a:rPr lang="en-AU" dirty="0" smtClean="0"/>
              <a:t>?</a:t>
            </a:r>
            <a:br>
              <a:rPr lang="en-AU" dirty="0" smtClean="0"/>
            </a:br>
            <a:r>
              <a:rPr lang="en-AU" dirty="0" smtClean="0"/>
              <a:t>- Variable importance ranking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-102785" y="1625603"/>
            <a:ext cx="11522859" cy="4292801"/>
            <a:chOff x="-102785" y="1625603"/>
            <a:chExt cx="11522859" cy="4292801"/>
          </a:xfrm>
        </p:grpSpPr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838201" y="4932473"/>
              <a:ext cx="4130040" cy="98593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1200"/>
                </a:spcAft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1200"/>
                </a:spcAft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1200"/>
                </a:spcAft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120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1200"/>
                </a:spcAft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chemeClr val="accent1">
                      <a:lumMod val="75000"/>
                    </a:schemeClr>
                  </a:solidFill>
                </a:rPr>
                <a:t>Blue:	Rainfall-related predictors</a:t>
              </a:r>
            </a:p>
            <a:p>
              <a:pPr marL="0" indent="0"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rgbClr val="C00000"/>
                  </a:solidFill>
                </a:rPr>
                <a:t>Red:	Temperature-related predictors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-102785" y="1625603"/>
              <a:ext cx="11522859" cy="3180076"/>
              <a:chOff x="-102785" y="1625603"/>
              <a:chExt cx="11522859" cy="3180076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-102785" y="1625603"/>
                <a:ext cx="111695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+mj-lt"/>
                  </a:rPr>
                  <a:t>Variable importance plots for all area harvested, globally</a:t>
                </a:r>
                <a:endParaRPr lang="en-US" sz="1600" dirty="0">
                  <a:latin typeface="+mj-lt"/>
                </a:endParaRPr>
              </a:p>
            </p:txBody>
          </p:sp>
          <p:pic>
            <p:nvPicPr>
              <p:cNvPr id="21" name="Picture 20" descr="../figures/final_figures_paper/fig_3/fig_2c_var_imp_global_2.png"/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572" y="2027554"/>
                <a:ext cx="11030502" cy="2778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5316808" y="4932473"/>
            <a:ext cx="6499272" cy="1950720"/>
            <a:chOff x="5316808" y="4932473"/>
            <a:chExt cx="6499272" cy="1950720"/>
          </a:xfrm>
        </p:grpSpPr>
        <p:sp>
          <p:nvSpPr>
            <p:cNvPr id="36" name="Rounded Rectangle 35"/>
            <p:cNvSpPr/>
            <p:nvPr/>
          </p:nvSpPr>
          <p:spPr>
            <a:xfrm>
              <a:off x="5316808" y="4932473"/>
              <a:ext cx="6499272" cy="1732488"/>
            </a:xfrm>
            <a:prstGeom prst="roundRect">
              <a:avLst>
                <a:gd name="adj" fmla="val 2666"/>
              </a:avLst>
            </a:prstGeom>
            <a:solidFill>
              <a:srgbClr val="E3E8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ontent Placeholder 2"/>
            <p:cNvSpPr txBox="1">
              <a:spLocks/>
            </p:cNvSpPr>
            <p:nvPr/>
          </p:nvSpPr>
          <p:spPr>
            <a:xfrm>
              <a:off x="5481999" y="5150705"/>
              <a:ext cx="6171046" cy="17324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1200"/>
                </a:spcAft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1200"/>
                </a:spcAft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1200"/>
                </a:spcAft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1200"/>
                </a:spcAft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1200"/>
                </a:spcAft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Helvetica" charset="0"/>
                  <a:cs typeface="Helvetic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1800" dirty="0" smtClean="0"/>
                <a:t>Temperature-related indices are most important predictors</a:t>
              </a:r>
              <a:r>
                <a:rPr lang="en-US" sz="1800" dirty="0"/>
                <a:t> </a:t>
              </a:r>
              <a:r>
                <a:rPr lang="en-US" sz="1800" dirty="0" smtClean="0"/>
                <a:t>for all crops</a:t>
              </a:r>
            </a:p>
            <a:p>
              <a:pPr>
                <a:spcAft>
                  <a:spcPts val="0"/>
                </a:spcAft>
              </a:pPr>
              <a:r>
                <a:rPr lang="en-US" sz="1800" dirty="0" smtClean="0"/>
                <a:t>Precipitation has comparatively low importance metrics</a:t>
              </a:r>
            </a:p>
            <a:p>
              <a:pPr>
                <a:spcAft>
                  <a:spcPts val="0"/>
                </a:spcAft>
              </a:pPr>
              <a:r>
                <a:rPr lang="en-US" sz="1800" dirty="0" smtClean="0"/>
                <a:t>Lowest: 5-day rainfall intensity (heavy precipitation index)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750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26" y="1343225"/>
            <a:ext cx="5908787" cy="5461612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7772399" y="1749642"/>
            <a:ext cx="4030293" cy="2517558"/>
          </a:xfrm>
          <a:prstGeom prst="roundRect">
            <a:avLst>
              <a:gd name="adj" fmla="val 2666"/>
            </a:avLst>
          </a:prstGeom>
          <a:solidFill>
            <a:srgbClr val="E3E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4676"/>
            <a:ext cx="8915081" cy="694241"/>
          </a:xfrm>
        </p:spPr>
        <p:txBody>
          <a:bodyPr>
            <a:normAutofit fontScale="90000"/>
          </a:bodyPr>
          <a:lstStyle/>
          <a:p>
            <a:r>
              <a:rPr lang="en-US" dirty="0"/>
              <a:t>The marginal effect of predictors: partial dependence plots</a:t>
            </a:r>
          </a:p>
        </p:txBody>
      </p:sp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9018494" y="2150845"/>
            <a:ext cx="4241801" cy="3470604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4" name="Content Placeholder 2"/>
          <p:cNvSpPr txBox="1">
            <a:spLocks/>
          </p:cNvSpPr>
          <p:nvPr/>
        </p:nvSpPr>
        <p:spPr>
          <a:xfrm>
            <a:off x="7995921" y="1971099"/>
            <a:ext cx="3545840" cy="4205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/>
              <a:buChar char="•"/>
              <a:defRPr sz="1200" kern="12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800" dirty="0" smtClean="0"/>
              <a:t>Clearly negative effect of increases in extreme warm days</a:t>
            </a:r>
          </a:p>
          <a:p>
            <a:pPr>
              <a:spcAft>
                <a:spcPts val="0"/>
              </a:spcAft>
            </a:pPr>
            <a:r>
              <a:rPr lang="en-US" sz="1800" dirty="0" smtClean="0"/>
              <a:t>Positive effect of decreases in cold nights</a:t>
            </a:r>
          </a:p>
          <a:p>
            <a:pPr>
              <a:spcAft>
                <a:spcPts val="0"/>
              </a:spcAft>
            </a:pPr>
            <a:r>
              <a:rPr lang="en-US" sz="1800" dirty="0" smtClean="0"/>
              <a:t>Association with precipitation less clear</a:t>
            </a:r>
          </a:p>
          <a:p>
            <a:pPr>
              <a:spcAft>
                <a:spcPts val="0"/>
              </a:spcAft>
            </a:pPr>
            <a:endParaRPr lang="en-US" sz="1800" dirty="0" smtClean="0"/>
          </a:p>
          <a:p>
            <a:pPr>
              <a:spcAft>
                <a:spcPts val="0"/>
              </a:spcAft>
            </a:pPr>
            <a:endParaRPr lang="en-US" sz="1800" dirty="0" smtClean="0"/>
          </a:p>
          <a:p>
            <a:pPr>
              <a:spcAft>
                <a:spcPts val="0"/>
              </a:spcAft>
            </a:pPr>
            <a:endParaRPr lang="en-US" sz="1800" dirty="0"/>
          </a:p>
        </p:txBody>
      </p:sp>
      <p:sp>
        <p:nvSpPr>
          <p:cNvPr id="52" name="Rectangle 51"/>
          <p:cNvSpPr/>
          <p:nvPr/>
        </p:nvSpPr>
        <p:spPr>
          <a:xfrm>
            <a:off x="1825214" y="1513839"/>
            <a:ext cx="4352066" cy="149458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905760" y="3088640"/>
            <a:ext cx="3271520" cy="1534160"/>
            <a:chOff x="2905760" y="3088640"/>
            <a:chExt cx="3271520" cy="1534160"/>
          </a:xfrm>
        </p:grpSpPr>
        <p:sp>
          <p:nvSpPr>
            <p:cNvPr id="14" name="Rectangle 13"/>
            <p:cNvSpPr/>
            <p:nvPr/>
          </p:nvSpPr>
          <p:spPr>
            <a:xfrm>
              <a:off x="2905760" y="3088640"/>
              <a:ext cx="1087120" cy="153416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51122" y="3088640"/>
              <a:ext cx="1026158" cy="153416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74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74" grpId="0" uiExpand="1" build="p"/>
      <p:bldP spid="5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- some lessons I learned</a:t>
            </a:r>
            <a:endParaRPr lang="en-US" dirty="0"/>
          </a:p>
        </p:txBody>
      </p:sp>
      <p:sp>
        <p:nvSpPr>
          <p:cNvPr id="41" name="Content Placeholder 2"/>
          <p:cNvSpPr>
            <a:spLocks noGrp="1"/>
          </p:cNvSpPr>
          <p:nvPr>
            <p:ph idx="1"/>
          </p:nvPr>
        </p:nvSpPr>
        <p:spPr>
          <a:xfrm>
            <a:off x="838201" y="1440614"/>
            <a:ext cx="7218680" cy="516973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 smtClean="0"/>
              <a:t>Be aware of auto-correlation / data leakage: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example, if datasets have different underlying spatial resolutions, the random forest will use the coarser dataset to predict neighboring grid cells due to spatial auto-correlation / data leakage</a:t>
            </a:r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b="1" dirty="0" smtClean="0"/>
              <a:t>Skill metrics: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default skill metrics of random forest package: out-of-bag (OOB) error and R2 </a:t>
            </a:r>
            <a:r>
              <a:rPr lang="en-US" dirty="0" smtClean="0">
                <a:sym typeface="Wingdings"/>
              </a:rPr>
              <a:t> usually very high values, better to subset the dataset manually and calculate own metrics</a:t>
            </a:r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b="1" dirty="0" smtClean="0"/>
              <a:t>Partial dependence plots:</a:t>
            </a:r>
            <a:br>
              <a:rPr lang="en-US" b="1" dirty="0" smtClean="0"/>
            </a:br>
            <a:r>
              <a:rPr lang="en-US" dirty="0" smtClean="0"/>
              <a:t>include uncertainty bands to avoid over-interpretation of the functional relationships</a:t>
            </a:r>
          </a:p>
          <a:p>
            <a:pPr lvl="1">
              <a:spcAft>
                <a:spcPts val="600"/>
              </a:spcAft>
            </a:pPr>
            <a:endParaRPr lang="en-US" dirty="0" smtClean="0"/>
          </a:p>
          <a:p>
            <a:pPr lvl="1"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5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r>
              <a:rPr lang="mr-IN" dirty="0" smtClean="0"/>
              <a:t>–</a:t>
            </a:r>
            <a:r>
              <a:rPr lang="en-US" dirty="0" smtClean="0"/>
              <a:t> Random forests</a:t>
            </a:r>
            <a:endParaRPr lang="en-US" dirty="0"/>
          </a:p>
        </p:txBody>
      </p:sp>
      <p:sp>
        <p:nvSpPr>
          <p:cNvPr id="41" name="Content Placeholder 2"/>
          <p:cNvSpPr>
            <a:spLocks noGrp="1"/>
          </p:cNvSpPr>
          <p:nvPr>
            <p:ph idx="1"/>
          </p:nvPr>
        </p:nvSpPr>
        <p:spPr>
          <a:xfrm>
            <a:off x="838201" y="1440614"/>
            <a:ext cx="4953000" cy="516973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Random forests are a machine learning technique used for classification and prediction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High accuracy and efficiency on large datasets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Only little data preparation needed, can be used on different data types and to fill missing values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“Black-box”, but </a:t>
            </a:r>
            <a:r>
              <a:rPr lang="en-US" dirty="0" err="1" smtClean="0"/>
              <a:t>visualisation</a:t>
            </a:r>
            <a:r>
              <a:rPr lang="en-US" dirty="0" smtClean="0"/>
              <a:t> tools allow to better understand the relative influence of each predictor</a:t>
            </a:r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 lvl="1">
              <a:spcAft>
                <a:spcPts val="600"/>
              </a:spcAft>
            </a:pPr>
            <a:endParaRPr lang="en-US" dirty="0" smtClean="0"/>
          </a:p>
          <a:p>
            <a:pPr lvl="1"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96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6160" y="953561"/>
            <a:ext cx="4450080" cy="5057775"/>
          </a:xfrm>
        </p:spPr>
        <p:txBody>
          <a:bodyPr>
            <a:noAutofit/>
          </a:bodyPr>
          <a:lstStyle/>
          <a:p>
            <a:pPr lvl="0"/>
            <a:r>
              <a:rPr lang="en-AU" sz="4000" dirty="0" smtClean="0"/>
              <a:t>Thank you!</a:t>
            </a:r>
            <a:br>
              <a:rPr lang="en-AU" sz="4000" dirty="0" smtClean="0"/>
            </a:br>
            <a:r>
              <a:rPr lang="en-AU" sz="4000" dirty="0" smtClean="0"/>
              <a:t/>
            </a:r>
            <a:br>
              <a:rPr lang="en-AU" sz="4000" dirty="0" smtClean="0"/>
            </a:br>
            <a:r>
              <a:rPr lang="en-AU" sz="4000" dirty="0" smtClean="0"/>
              <a:t>And Happy Birthday,</a:t>
            </a:r>
            <a:br>
              <a:rPr lang="en-AU" sz="4000" dirty="0" smtClean="0"/>
            </a:br>
            <a:r>
              <a:rPr lang="en-AU" sz="4000" dirty="0" smtClean="0"/>
              <a:t>R-Ladies! :) </a:t>
            </a:r>
            <a:br>
              <a:rPr lang="en-AU" sz="4000" dirty="0" smtClean="0"/>
            </a:br>
            <a:r>
              <a:rPr lang="en-AU" sz="4000" dirty="0" smtClean="0"/>
              <a:t/>
            </a:r>
            <a:br>
              <a:rPr lang="en-AU" sz="4000" dirty="0" smtClean="0"/>
            </a:br>
            <a:r>
              <a:rPr lang="en-AU" sz="4000" dirty="0" smtClean="0"/>
              <a:t/>
            </a:r>
            <a:br>
              <a:rPr lang="en-AU" sz="4000" dirty="0" smtClean="0"/>
            </a:br>
            <a:r>
              <a:rPr lang="en-AU" sz="2400" dirty="0" smtClean="0"/>
              <a:t>Contact: </a:t>
            </a:r>
            <a:r>
              <a:rPr lang="en-AU" sz="2400" dirty="0" smtClean="0">
                <a:hlinkClick r:id="rId2"/>
              </a:rPr>
              <a:t>elisabeth.vogel@climate-energy-college.org</a:t>
            </a:r>
            <a:r>
              <a:rPr lang="en-AU" sz="2400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0" y="230601"/>
            <a:ext cx="1334038" cy="1334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80" y="1564639"/>
            <a:ext cx="3835621" cy="383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5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4191" y="6480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07411" y="358107"/>
            <a:ext cx="5725102" cy="614178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care about climate extremes and agriculture?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614"/>
            <a:ext cx="5098923" cy="5409031"/>
          </a:xfrm>
        </p:spPr>
        <p:txBody>
          <a:bodyPr>
            <a:normAutofit/>
          </a:bodyPr>
          <a:lstStyle/>
          <a:p>
            <a:r>
              <a:rPr lang="en-US" dirty="0" smtClean="0"/>
              <a:t>Climate change increases the risks of certain types of extreme events, such as droughts and heatwaves</a:t>
            </a:r>
          </a:p>
          <a:p>
            <a:r>
              <a:rPr lang="en-US" dirty="0" smtClean="0"/>
              <a:t>Agricultural sector particularly vulnerable to extreme weather events as it depends on weather conditions during the growing season</a:t>
            </a:r>
          </a:p>
          <a:p>
            <a:r>
              <a:rPr lang="en-US" dirty="0" smtClean="0">
                <a:sym typeface="Wingdings"/>
              </a:rPr>
              <a:t>Production shocks  Price spikes that have impacts not only locally, but worldwide</a:t>
            </a:r>
            <a:br>
              <a:rPr lang="en-US" dirty="0" smtClean="0">
                <a:sym typeface="Wingdings"/>
              </a:rPr>
            </a:br>
            <a:r>
              <a:rPr lang="en-US" dirty="0" smtClean="0"/>
              <a:t>Example: 2007 European heatwave; 2010 Russian heatwave</a:t>
            </a:r>
            <a:endParaRPr lang="en-US" dirty="0"/>
          </a:p>
          <a:p>
            <a:r>
              <a:rPr lang="en-US" dirty="0" smtClean="0"/>
              <a:t>Important to get a better understanding of the</a:t>
            </a:r>
            <a:r>
              <a:rPr lang="en-US" dirty="0"/>
              <a:t> </a:t>
            </a:r>
            <a:r>
              <a:rPr lang="en-US" dirty="0" smtClean="0"/>
              <a:t>impact of extreme events on crop yields</a:t>
            </a:r>
            <a:r>
              <a:rPr lang="en-US" dirty="0"/>
              <a:t> </a:t>
            </a:r>
            <a:r>
              <a:rPr lang="en-US" dirty="0" smtClean="0"/>
              <a:t>to adapt the global food system</a:t>
            </a:r>
          </a:p>
          <a:p>
            <a:endParaRPr lang="en-US" dirty="0"/>
          </a:p>
        </p:txBody>
      </p:sp>
      <p:graphicFrame>
        <p:nvGraphicFramePr>
          <p:cNvPr id="14" name="Chart 13"/>
          <p:cNvGraphicFramePr>
            <a:graphicFrameLocks/>
          </p:cNvGraphicFramePr>
          <p:nvPr/>
        </p:nvGraphicFramePr>
        <p:xfrm>
          <a:off x="6132513" y="2118444"/>
          <a:ext cx="5764694" cy="351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5" name="Chart 34"/>
          <p:cNvGraphicFramePr>
            <a:graphicFrameLocks/>
          </p:cNvGraphicFramePr>
          <p:nvPr>
            <p:extLst/>
          </p:nvPr>
        </p:nvGraphicFramePr>
        <p:xfrm>
          <a:off x="6132513" y="2118444"/>
          <a:ext cx="5764694" cy="351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613071" y="5878286"/>
            <a:ext cx="290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+mj-lt"/>
              </a:rPr>
              <a:t>Source: FAOSTAT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688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14" grpId="0">
        <p:bldAsOne/>
      </p:bldGraphic>
      <p:bldGraphic spid="35" grpId="0">
        <p:bldAsOne/>
      </p:bldGraphic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1891" y="454676"/>
            <a:ext cx="8439017" cy="694241"/>
          </a:xfrm>
        </p:spPr>
        <p:txBody>
          <a:bodyPr/>
          <a:lstStyle/>
          <a:p>
            <a:r>
              <a:rPr lang="en-US" dirty="0" smtClean="0"/>
              <a:t>References and additional resources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90362"/>
          <a:stretch/>
        </p:blipFill>
        <p:spPr>
          <a:xfrm>
            <a:off x="0" y="0"/>
            <a:ext cx="1178169" cy="6858000"/>
          </a:xfrm>
          <a:prstGeom prst="rect">
            <a:avLst/>
          </a:prstGeom>
          <a:ln>
            <a:noFill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51891" y="1406769"/>
            <a:ext cx="8439018" cy="4770194"/>
          </a:xfrm>
        </p:spPr>
        <p:txBody>
          <a:bodyPr/>
          <a:lstStyle/>
          <a:p>
            <a:r>
              <a:rPr lang="en-US" dirty="0"/>
              <a:t>Tutorial on Statistical </a:t>
            </a:r>
            <a:r>
              <a:rPr lang="en-US" dirty="0" smtClean="0"/>
              <a:t>Learning (including Random Forests):</a:t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://www.r-bloggers.com/in-depth-introduction-to-machine-learning-in-15-hours-of-expert-videos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Introduction to Random Forests by </a:t>
            </a:r>
            <a:r>
              <a:rPr lang="en-US" dirty="0" err="1" smtClean="0"/>
              <a:t>Breiman</a:t>
            </a:r>
            <a:r>
              <a:rPr lang="en-US" dirty="0" smtClean="0"/>
              <a:t> and Cutler: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://www.stat.berkeley.edu/~</a:t>
            </a:r>
            <a:r>
              <a:rPr lang="en-US" dirty="0" smtClean="0">
                <a:hlinkClick r:id="rId5"/>
              </a:rPr>
              <a:t>breiman/RandomForests/cc_home.htm</a:t>
            </a:r>
            <a:endParaRPr lang="en-US" dirty="0" smtClean="0"/>
          </a:p>
          <a:p>
            <a:r>
              <a:rPr lang="en-US" dirty="0" err="1" smtClean="0"/>
              <a:t>Breiman</a:t>
            </a:r>
            <a:r>
              <a:rPr lang="en-US" dirty="0" smtClean="0"/>
              <a:t> (2001): </a:t>
            </a: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://oz.berkeley.edu/~</a:t>
            </a:r>
            <a:r>
              <a:rPr lang="en-US" dirty="0" smtClean="0">
                <a:hlinkClick r:id="rId6"/>
              </a:rPr>
              <a:t>breiman/randomforest2001.pdf</a:t>
            </a:r>
            <a:endParaRPr lang="en-US" dirty="0" smtClean="0"/>
          </a:p>
          <a:p>
            <a:r>
              <a:rPr lang="en-US" dirty="0" err="1" smtClean="0"/>
              <a:t>Kaggle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“Learning </a:t>
            </a:r>
            <a:r>
              <a:rPr lang="en-US" dirty="0"/>
              <a:t>Machine Learning </a:t>
            </a:r>
            <a:r>
              <a:rPr lang="en-US" dirty="0" smtClean="0"/>
              <a:t>from Disaster”: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www.kaggle.com/c/titanic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NetCDF</a:t>
            </a:r>
            <a:r>
              <a:rPr lang="en-US" dirty="0" smtClean="0"/>
              <a:t>: </a:t>
            </a:r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geog.uoregon.edu/bartlein</a:t>
            </a:r>
            <a:r>
              <a:rPr lang="en-US" smtClean="0">
                <a:hlinkClick r:id="rId8"/>
              </a:rPr>
              <a:t>/courses/geog490/week04-netCDF.html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474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Part 1: Random Forests</a:t>
            </a:r>
          </a:p>
          <a:p>
            <a:pPr lvl="1"/>
            <a:r>
              <a:rPr lang="en-US" dirty="0"/>
              <a:t>What are Random Forests?</a:t>
            </a:r>
          </a:p>
          <a:p>
            <a:pPr lvl="1"/>
            <a:r>
              <a:rPr lang="en-US" dirty="0"/>
              <a:t>Advantages / Disadvantages</a:t>
            </a:r>
          </a:p>
          <a:p>
            <a:pPr lvl="1"/>
            <a:r>
              <a:rPr lang="en-US" dirty="0"/>
              <a:t>How to set up Random Forests in R</a:t>
            </a:r>
          </a:p>
          <a:p>
            <a:pPr lvl="1"/>
            <a:endParaRPr lang="en-US" dirty="0"/>
          </a:p>
          <a:p>
            <a:r>
              <a:rPr lang="en-US" b="1" dirty="0"/>
              <a:t>Part 2: Can we use Random Forests </a:t>
            </a:r>
            <a:r>
              <a:rPr lang="en-US" b="1" dirty="0" smtClean="0"/>
              <a:t>to </a:t>
            </a:r>
            <a:r>
              <a:rPr lang="en-US" b="1" dirty="0" err="1" smtClean="0"/>
              <a:t>analyse</a:t>
            </a:r>
            <a:r>
              <a:rPr lang="en-US" b="1" dirty="0" smtClean="0"/>
              <a:t> the impacts of climate extreme events on global agricultural yields?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723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598" cy="6858000"/>
          </a:xfrm>
          <a:prstGeom prst="rect">
            <a:avLst/>
          </a:prstGeom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224597" cy="6858000"/>
          </a:xfrm>
          <a:prstGeom prst="rect">
            <a:avLst/>
          </a:prstGeom>
          <a:solidFill>
            <a:srgbClr val="000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Part 1: Random Forests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5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185" y="454676"/>
            <a:ext cx="9001723" cy="694241"/>
          </a:xfrm>
        </p:spPr>
        <p:txBody>
          <a:bodyPr>
            <a:normAutofit/>
          </a:bodyPr>
          <a:lstStyle/>
          <a:p>
            <a:r>
              <a:rPr lang="en-US" dirty="0" smtClean="0"/>
              <a:t>What is a “Random Forest”?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9185" y="1326777"/>
            <a:ext cx="8149926" cy="52885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A machine </a:t>
            </a:r>
            <a:r>
              <a:rPr lang="en-US" dirty="0"/>
              <a:t>learning </a:t>
            </a:r>
            <a:r>
              <a:rPr lang="en-US" dirty="0" smtClean="0"/>
              <a:t>algorithm based on an ensemble of decision trees </a:t>
            </a:r>
            <a:r>
              <a:rPr lang="en-US" dirty="0" smtClean="0">
                <a:sym typeface="Wingdings"/>
              </a:rPr>
              <a:t> used for predictive modelling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For classification and regression problems</a:t>
            </a:r>
          </a:p>
          <a:p>
            <a:pPr lvl="1">
              <a:lnSpc>
                <a:spcPct val="110000"/>
              </a:lnSpc>
            </a:pPr>
            <a:r>
              <a:rPr lang="en-US" b="1" dirty="0" smtClean="0"/>
              <a:t>classification: </a:t>
            </a:r>
            <a:r>
              <a:rPr lang="en-US" dirty="0" smtClean="0"/>
              <a:t>predicting to which category a new observation belongs, e.g. medicine: high or low risk of diabetes</a:t>
            </a:r>
          </a:p>
          <a:p>
            <a:pPr lvl="1">
              <a:lnSpc>
                <a:spcPct val="110000"/>
              </a:lnSpc>
            </a:pPr>
            <a:r>
              <a:rPr lang="en-US" b="1" dirty="0" smtClean="0"/>
              <a:t>regression: </a:t>
            </a:r>
            <a:r>
              <a:rPr lang="en-US" dirty="0" smtClean="0"/>
              <a:t>predicting continuous values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b="1" dirty="0" smtClean="0"/>
              <a:t>Supervised learning method: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Takes a training dataset of predictor and predicted variables and identifies relationships in the data </a:t>
            </a:r>
            <a:r>
              <a:rPr lang="en-US" dirty="0" smtClean="0">
                <a:sym typeface="Wingdings"/>
              </a:rPr>
              <a:t> these relationships are then used to predict the outcome for new observations or samples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ym typeface="Wingdings"/>
              </a:rPr>
              <a:t>Described in: </a:t>
            </a:r>
            <a:r>
              <a:rPr lang="en-US" dirty="0" err="1" smtClean="0">
                <a:sym typeface="Wingdings"/>
              </a:rPr>
              <a:t>Breiman</a:t>
            </a:r>
            <a:r>
              <a:rPr lang="en-US" dirty="0" smtClean="0">
                <a:sym typeface="Wingdings"/>
              </a:rPr>
              <a:t> (2001)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90362"/>
          <a:stretch/>
        </p:blipFill>
        <p:spPr>
          <a:xfrm>
            <a:off x="0" y="0"/>
            <a:ext cx="1178169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651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7977" y="454676"/>
            <a:ext cx="8982932" cy="694241"/>
          </a:xfrm>
        </p:spPr>
        <p:txBody>
          <a:bodyPr/>
          <a:lstStyle/>
          <a:p>
            <a:r>
              <a:rPr lang="en-US" dirty="0" smtClean="0"/>
              <a:t>A single decision tree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90362"/>
          <a:stretch/>
        </p:blipFill>
        <p:spPr>
          <a:xfrm>
            <a:off x="0" y="0"/>
            <a:ext cx="1178169" cy="6858000"/>
          </a:xfrm>
          <a:prstGeom prst="rect">
            <a:avLst/>
          </a:prstGeom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6545576" y="368481"/>
            <a:ext cx="5099538" cy="1295345"/>
            <a:chOff x="1381962" y="1905350"/>
            <a:chExt cx="4097215" cy="1295345"/>
          </a:xfrm>
        </p:grpSpPr>
        <p:sp>
          <p:nvSpPr>
            <p:cNvPr id="5" name="Oval 4"/>
            <p:cNvSpPr/>
            <p:nvPr/>
          </p:nvSpPr>
          <p:spPr>
            <a:xfrm>
              <a:off x="1381962" y="1905350"/>
              <a:ext cx="4097215" cy="1295345"/>
            </a:xfrm>
            <a:prstGeom prst="ellipse">
              <a:avLst/>
            </a:prstGeom>
            <a:solidFill>
              <a:srgbClr val="3C5E7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C6CA5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6600" y="2121336"/>
              <a:ext cx="372793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+mj-lt"/>
                  <a:ea typeface="Calibri" charset="0"/>
                  <a:cs typeface="Calibri" charset="0"/>
                </a:rPr>
                <a:t>Netflix suggesting movies:</a:t>
              </a:r>
              <a:br>
                <a:rPr lang="en-US" sz="2400" b="1" dirty="0" smtClean="0">
                  <a:solidFill>
                    <a:schemeClr val="bg1"/>
                  </a:solidFill>
                  <a:latin typeface="+mj-lt"/>
                  <a:ea typeface="Calibri" charset="0"/>
                  <a:cs typeface="Calibri" charset="0"/>
                </a:rPr>
              </a:br>
              <a:r>
                <a:rPr lang="en-US" sz="2400" b="1" dirty="0" smtClean="0">
                  <a:solidFill>
                    <a:schemeClr val="bg1"/>
                  </a:solidFill>
                  <a:latin typeface="+mj-lt"/>
                  <a:ea typeface="Calibri" charset="0"/>
                  <a:cs typeface="Calibri" charset="0"/>
                </a:rPr>
                <a:t>Will I like this movie?</a:t>
              </a:r>
              <a:endParaRPr lang="en-US" sz="2400" b="1" dirty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974299" y="1545255"/>
            <a:ext cx="2797555" cy="650982"/>
            <a:chOff x="2600921" y="2883526"/>
            <a:chExt cx="2797555" cy="650982"/>
          </a:xfrm>
        </p:grpSpPr>
        <p:sp>
          <p:nvSpPr>
            <p:cNvPr id="10" name="Rounded Rectangle 9"/>
            <p:cNvSpPr/>
            <p:nvPr/>
          </p:nvSpPr>
          <p:spPr>
            <a:xfrm>
              <a:off x="2600921" y="2883526"/>
              <a:ext cx="2797555" cy="650982"/>
            </a:xfrm>
            <a:prstGeom prst="roundRect">
              <a:avLst/>
            </a:prstGeom>
            <a:solidFill>
              <a:srgbClr val="718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63267" y="2967335"/>
              <a:ext cx="267286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+mj-lt"/>
                  <a:ea typeface="Calibri" charset="0"/>
                  <a:cs typeface="Calibri" charset="0"/>
                </a:rPr>
                <a:t>Action movie?</a:t>
              </a:r>
              <a:endParaRPr lang="en-US" sz="2400" b="1" dirty="0">
                <a:latin typeface="+mj-lt"/>
                <a:ea typeface="Calibri" charset="0"/>
                <a:cs typeface="Calibri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4373077" y="2196237"/>
            <a:ext cx="1398777" cy="1072661"/>
            <a:chOff x="4373077" y="2196237"/>
            <a:chExt cx="1398777" cy="1072661"/>
          </a:xfrm>
        </p:grpSpPr>
        <p:grpSp>
          <p:nvGrpSpPr>
            <p:cNvPr id="20" name="Group 19"/>
            <p:cNvGrpSpPr/>
            <p:nvPr/>
          </p:nvGrpSpPr>
          <p:grpSpPr>
            <a:xfrm>
              <a:off x="4838266" y="2617916"/>
              <a:ext cx="933588" cy="650982"/>
              <a:chOff x="2600921" y="2883526"/>
              <a:chExt cx="2797555" cy="650982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2600921" y="2883526"/>
                <a:ext cx="2797555" cy="650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663267" y="2967335"/>
                <a:ext cx="267286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+mj-lt"/>
                    <a:ea typeface="Calibri" charset="0"/>
                    <a:cs typeface="Calibri" charset="0"/>
                  </a:rPr>
                  <a:t>No</a:t>
                </a:r>
                <a:endParaRPr lang="en-US" sz="2400" b="1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31" name="Straight Arrow Connector 30"/>
            <p:cNvCxnSpPr>
              <a:stCxn id="10" idx="2"/>
              <a:endCxn id="21" idx="0"/>
            </p:cNvCxnSpPr>
            <p:nvPr/>
          </p:nvCxnSpPr>
          <p:spPr>
            <a:xfrm>
              <a:off x="4373077" y="2196237"/>
              <a:ext cx="931983" cy="4216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5305060" y="3268898"/>
            <a:ext cx="3680678" cy="1478306"/>
            <a:chOff x="5305060" y="3268898"/>
            <a:chExt cx="3680678" cy="1478306"/>
          </a:xfrm>
        </p:grpSpPr>
        <p:sp>
          <p:nvSpPr>
            <p:cNvPr id="15" name="Rounded Rectangle 14"/>
            <p:cNvSpPr/>
            <p:nvPr/>
          </p:nvSpPr>
          <p:spPr>
            <a:xfrm>
              <a:off x="5305060" y="3690576"/>
              <a:ext cx="3680678" cy="1056628"/>
            </a:xfrm>
            <a:prstGeom prst="roundRect">
              <a:avLst/>
            </a:prstGeom>
            <a:solidFill>
              <a:srgbClr val="718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7088" y="3790923"/>
              <a:ext cx="351662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+mj-lt"/>
                  <a:ea typeface="Calibri" charset="0"/>
                  <a:cs typeface="Calibri" charset="0"/>
                </a:rPr>
                <a:t>Dark Scandinavian crime movie?</a:t>
              </a:r>
              <a:endParaRPr lang="en-US" sz="2400" b="1" dirty="0">
                <a:latin typeface="+mj-lt"/>
                <a:ea typeface="Calibri" charset="0"/>
                <a:cs typeface="Calibri" charset="0"/>
              </a:endParaRPr>
            </a:p>
          </p:txBody>
        </p:sp>
        <p:cxnSp>
          <p:nvCxnSpPr>
            <p:cNvPr id="46" name="Straight Arrow Connector 45"/>
            <p:cNvCxnSpPr>
              <a:stCxn id="21" idx="2"/>
              <a:endCxn id="15" idx="0"/>
            </p:cNvCxnSpPr>
            <p:nvPr/>
          </p:nvCxnSpPr>
          <p:spPr>
            <a:xfrm>
              <a:off x="5305060" y="3268898"/>
              <a:ext cx="1840339" cy="4216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5205591" y="4747204"/>
            <a:ext cx="1939808" cy="1885305"/>
            <a:chOff x="5205591" y="4747204"/>
            <a:chExt cx="1939808" cy="1885305"/>
          </a:xfrm>
        </p:grpSpPr>
        <p:grpSp>
          <p:nvGrpSpPr>
            <p:cNvPr id="23" name="Group 22"/>
            <p:cNvGrpSpPr/>
            <p:nvPr/>
          </p:nvGrpSpPr>
          <p:grpSpPr>
            <a:xfrm>
              <a:off x="5305060" y="5080692"/>
              <a:ext cx="933588" cy="650982"/>
              <a:chOff x="2600921" y="2883526"/>
              <a:chExt cx="2797555" cy="650982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2600921" y="2883526"/>
                <a:ext cx="2797555" cy="650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663267" y="2967335"/>
                <a:ext cx="267286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+mj-lt"/>
                    <a:ea typeface="Calibri" charset="0"/>
                    <a:cs typeface="Calibri" charset="0"/>
                  </a:rPr>
                  <a:t>Yes</a:t>
                </a:r>
                <a:endParaRPr lang="en-US" sz="2400" b="1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34" name="Straight Arrow Connector 33"/>
            <p:cNvCxnSpPr>
              <a:stCxn id="15" idx="2"/>
              <a:endCxn id="24" idx="0"/>
            </p:cNvCxnSpPr>
            <p:nvPr/>
          </p:nvCxnSpPr>
          <p:spPr>
            <a:xfrm flipH="1">
              <a:off x="5771854" y="4747204"/>
              <a:ext cx="1373545" cy="333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5205591" y="5922362"/>
              <a:ext cx="1132526" cy="710147"/>
              <a:chOff x="2849621" y="3534668"/>
              <a:chExt cx="1132526" cy="710147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2849621" y="3534668"/>
                <a:ext cx="1132526" cy="710147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u="sng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2974447" y="3672992"/>
                <a:ext cx="89197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u="sng" dirty="0" smtClean="0">
                    <a:latin typeface="+mj-lt"/>
                    <a:ea typeface="Calibri" charset="0"/>
                    <a:cs typeface="Calibri" charset="0"/>
                  </a:rPr>
                  <a:t>YES</a:t>
                </a:r>
                <a:endParaRPr lang="en-US" sz="2400" b="1" u="sng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84" name="Straight Arrow Connector 83"/>
            <p:cNvCxnSpPr>
              <a:stCxn id="24" idx="2"/>
              <a:endCxn id="69" idx="0"/>
            </p:cNvCxnSpPr>
            <p:nvPr/>
          </p:nvCxnSpPr>
          <p:spPr>
            <a:xfrm>
              <a:off x="5771854" y="5731674"/>
              <a:ext cx="0" cy="1906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7145399" y="4747204"/>
            <a:ext cx="1939808" cy="1899387"/>
            <a:chOff x="7145399" y="4747204"/>
            <a:chExt cx="1939808" cy="1899387"/>
          </a:xfrm>
        </p:grpSpPr>
        <p:cxnSp>
          <p:nvCxnSpPr>
            <p:cNvPr id="37" name="Straight Arrow Connector 36"/>
            <p:cNvCxnSpPr>
              <a:stCxn id="15" idx="2"/>
              <a:endCxn id="75" idx="0"/>
            </p:cNvCxnSpPr>
            <p:nvPr/>
          </p:nvCxnSpPr>
          <p:spPr>
            <a:xfrm>
              <a:off x="7145399" y="4747204"/>
              <a:ext cx="1373545" cy="3429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/>
            <p:cNvGrpSpPr/>
            <p:nvPr/>
          </p:nvGrpSpPr>
          <p:grpSpPr>
            <a:xfrm>
              <a:off x="7952681" y="5936444"/>
              <a:ext cx="1132526" cy="710147"/>
              <a:chOff x="2849621" y="3534668"/>
              <a:chExt cx="1132526" cy="710147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2849621" y="3534668"/>
                <a:ext cx="1132526" cy="710147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u="sng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2974447" y="3672992"/>
                <a:ext cx="89197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u="sng" dirty="0" smtClean="0">
                    <a:latin typeface="+mj-lt"/>
                    <a:ea typeface="Calibri" charset="0"/>
                    <a:cs typeface="Calibri" charset="0"/>
                  </a:rPr>
                  <a:t>NO</a:t>
                </a:r>
                <a:endParaRPr lang="en-US" sz="2400" b="1" u="sng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8052150" y="5090183"/>
              <a:ext cx="933588" cy="650982"/>
              <a:chOff x="2600921" y="2883526"/>
              <a:chExt cx="2797555" cy="650982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2600921" y="2883526"/>
                <a:ext cx="2797555" cy="650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2663267" y="2967335"/>
                <a:ext cx="267286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+mj-lt"/>
                    <a:ea typeface="Calibri" charset="0"/>
                    <a:cs typeface="Calibri" charset="0"/>
                  </a:rPr>
                  <a:t>No</a:t>
                </a:r>
                <a:endParaRPr lang="en-US" sz="2400" b="1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87" name="Straight Arrow Connector 86"/>
            <p:cNvCxnSpPr>
              <a:stCxn id="75" idx="2"/>
              <a:endCxn id="72" idx="0"/>
            </p:cNvCxnSpPr>
            <p:nvPr/>
          </p:nvCxnSpPr>
          <p:spPr>
            <a:xfrm>
              <a:off x="8518944" y="5741165"/>
              <a:ext cx="0" cy="1952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>
            <a:off x="2874830" y="2196237"/>
            <a:ext cx="1498247" cy="2064585"/>
            <a:chOff x="2874830" y="2196237"/>
            <a:chExt cx="1498247" cy="2064585"/>
          </a:xfrm>
        </p:grpSpPr>
        <p:grpSp>
          <p:nvGrpSpPr>
            <p:cNvPr id="17" name="Group 16"/>
            <p:cNvGrpSpPr/>
            <p:nvPr/>
          </p:nvGrpSpPr>
          <p:grpSpPr>
            <a:xfrm>
              <a:off x="2974299" y="2617916"/>
              <a:ext cx="933588" cy="650982"/>
              <a:chOff x="2600921" y="2883526"/>
              <a:chExt cx="2797555" cy="650982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2600921" y="2883526"/>
                <a:ext cx="2797555" cy="650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663267" y="2967335"/>
                <a:ext cx="267286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+mj-lt"/>
                    <a:ea typeface="Calibri" charset="0"/>
                    <a:cs typeface="Calibri" charset="0"/>
                  </a:rPr>
                  <a:t>Yes</a:t>
                </a:r>
                <a:endParaRPr lang="en-US" sz="2400" b="1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30" name="Straight Arrow Connector 29"/>
            <p:cNvCxnSpPr>
              <a:stCxn id="10" idx="2"/>
              <a:endCxn id="18" idx="0"/>
            </p:cNvCxnSpPr>
            <p:nvPr/>
          </p:nvCxnSpPr>
          <p:spPr>
            <a:xfrm flipH="1">
              <a:off x="3441093" y="2196237"/>
              <a:ext cx="931984" cy="4216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/>
            <p:cNvGrpSpPr/>
            <p:nvPr/>
          </p:nvGrpSpPr>
          <p:grpSpPr>
            <a:xfrm>
              <a:off x="2874830" y="3550675"/>
              <a:ext cx="1132526" cy="710147"/>
              <a:chOff x="2849621" y="3534668"/>
              <a:chExt cx="1132526" cy="710147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2849621" y="3534668"/>
                <a:ext cx="1132526" cy="710147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u="sng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2974447" y="3672992"/>
                <a:ext cx="89197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u="sng" smtClean="0">
                    <a:latin typeface="+mj-lt"/>
                    <a:ea typeface="Calibri" charset="0"/>
                    <a:cs typeface="Calibri" charset="0"/>
                  </a:rPr>
                  <a:t>NO</a:t>
                </a:r>
                <a:endParaRPr lang="en-US" sz="2400" b="1" u="sng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90" name="Straight Arrow Connector 89"/>
            <p:cNvCxnSpPr>
              <a:stCxn id="18" idx="2"/>
              <a:endCxn id="64" idx="0"/>
            </p:cNvCxnSpPr>
            <p:nvPr/>
          </p:nvCxnSpPr>
          <p:spPr>
            <a:xfrm>
              <a:off x="3441093" y="3268898"/>
              <a:ext cx="0" cy="2817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29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769" y="454676"/>
            <a:ext cx="4636371" cy="1056256"/>
          </a:xfrm>
        </p:spPr>
        <p:txBody>
          <a:bodyPr/>
          <a:lstStyle/>
          <a:p>
            <a:r>
              <a:rPr lang="en-US" smtClean="0"/>
              <a:t>Combination of decision </a:t>
            </a:r>
            <a:r>
              <a:rPr lang="en-US" dirty="0" smtClean="0"/>
              <a:t>trees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90362"/>
          <a:stretch/>
        </p:blipFill>
        <p:spPr>
          <a:xfrm>
            <a:off x="0" y="0"/>
            <a:ext cx="1178169" cy="6858000"/>
          </a:xfrm>
          <a:prstGeom prst="rect">
            <a:avLst/>
          </a:prstGeom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6545576" y="368481"/>
            <a:ext cx="5099538" cy="1295345"/>
            <a:chOff x="1381962" y="1905350"/>
            <a:chExt cx="4097215" cy="1295345"/>
          </a:xfrm>
        </p:grpSpPr>
        <p:sp>
          <p:nvSpPr>
            <p:cNvPr id="5" name="Oval 4"/>
            <p:cNvSpPr/>
            <p:nvPr/>
          </p:nvSpPr>
          <p:spPr>
            <a:xfrm>
              <a:off x="1381962" y="1905350"/>
              <a:ext cx="4097215" cy="1295345"/>
            </a:xfrm>
            <a:prstGeom prst="ellipse">
              <a:avLst/>
            </a:prstGeom>
            <a:solidFill>
              <a:srgbClr val="3C5E7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C6CA5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6600" y="2121336"/>
              <a:ext cx="372793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+mj-lt"/>
                  <a:ea typeface="Calibri" charset="0"/>
                  <a:cs typeface="Calibri" charset="0"/>
                </a:rPr>
                <a:t>Netflix suggesting movies:</a:t>
              </a:r>
              <a:br>
                <a:rPr lang="en-US" sz="2400" b="1" dirty="0" smtClean="0">
                  <a:solidFill>
                    <a:schemeClr val="bg1"/>
                  </a:solidFill>
                  <a:latin typeface="+mj-lt"/>
                  <a:ea typeface="Calibri" charset="0"/>
                  <a:cs typeface="Calibri" charset="0"/>
                </a:rPr>
              </a:br>
              <a:r>
                <a:rPr lang="en-US" sz="2400" b="1" dirty="0" smtClean="0">
                  <a:solidFill>
                    <a:schemeClr val="bg1"/>
                  </a:solidFill>
                  <a:latin typeface="+mj-lt"/>
                  <a:ea typeface="Calibri" charset="0"/>
                  <a:cs typeface="Calibri" charset="0"/>
                </a:rPr>
                <a:t>Will I like this movie?</a:t>
              </a:r>
              <a:endParaRPr lang="en-US" sz="2400" b="1" dirty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406769" y="2356338"/>
            <a:ext cx="3569677" cy="4378570"/>
            <a:chOff x="1406769" y="2356338"/>
            <a:chExt cx="3569677" cy="4378570"/>
          </a:xfrm>
        </p:grpSpPr>
        <p:grpSp>
          <p:nvGrpSpPr>
            <p:cNvPr id="13" name="Group 12"/>
            <p:cNvGrpSpPr/>
            <p:nvPr/>
          </p:nvGrpSpPr>
          <p:grpSpPr>
            <a:xfrm>
              <a:off x="1640936" y="2568886"/>
              <a:ext cx="1892940" cy="440481"/>
              <a:chOff x="2600921" y="2883526"/>
              <a:chExt cx="2797555" cy="650982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2600921" y="2883526"/>
                <a:ext cx="2797555" cy="650982"/>
              </a:xfrm>
              <a:prstGeom prst="roundRect">
                <a:avLst/>
              </a:prstGeom>
              <a:solidFill>
                <a:srgbClr val="718E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663267" y="2967336"/>
                <a:ext cx="2672863" cy="500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+mj-lt"/>
                    <a:ea typeface="Calibri" charset="0"/>
                    <a:cs typeface="Calibri" charset="0"/>
                  </a:rPr>
                  <a:t>Action movie?</a:t>
                </a:r>
                <a:endParaRPr lang="en-US" sz="1600" b="1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15" name="Rounded Rectangle 14"/>
            <p:cNvSpPr/>
            <p:nvPr/>
          </p:nvSpPr>
          <p:spPr>
            <a:xfrm>
              <a:off x="2231042" y="4597012"/>
              <a:ext cx="2490497" cy="714958"/>
            </a:xfrm>
            <a:prstGeom prst="roundRect">
              <a:avLst/>
            </a:prstGeom>
            <a:solidFill>
              <a:srgbClr val="718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08342" y="4688564"/>
              <a:ext cx="23794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+mj-lt"/>
                  <a:ea typeface="Calibri" charset="0"/>
                  <a:cs typeface="Calibri" charset="0"/>
                </a:rPr>
                <a:t>Dark Scandinavian crime movie?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640936" y="3294692"/>
              <a:ext cx="631704" cy="440481"/>
              <a:chOff x="2600921" y="2883526"/>
              <a:chExt cx="2797555" cy="650982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2600921" y="2883526"/>
                <a:ext cx="2797555" cy="650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663267" y="2967336"/>
                <a:ext cx="2672859" cy="500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+mj-lt"/>
                    <a:ea typeface="Calibri" charset="0"/>
                    <a:cs typeface="Calibri" charset="0"/>
                  </a:rPr>
                  <a:t>Yes</a:t>
                </a:r>
                <a:endParaRPr lang="en-US" sz="1600" b="1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2902173" y="3294692"/>
              <a:ext cx="631704" cy="440481"/>
              <a:chOff x="2600921" y="2883526"/>
              <a:chExt cx="2797555" cy="650982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2600921" y="2883526"/>
                <a:ext cx="2797555" cy="650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663267" y="2967336"/>
                <a:ext cx="2672859" cy="500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+mj-lt"/>
                    <a:ea typeface="Calibri" charset="0"/>
                    <a:cs typeface="Calibri" charset="0"/>
                  </a:rPr>
                  <a:t>No</a:t>
                </a:r>
                <a:endParaRPr lang="en-US" sz="1600" b="1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231042" y="5537621"/>
              <a:ext cx="631704" cy="440481"/>
              <a:chOff x="2600921" y="2883526"/>
              <a:chExt cx="2797555" cy="650982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2600921" y="2883526"/>
                <a:ext cx="2797555" cy="650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663267" y="2967336"/>
                <a:ext cx="2672859" cy="500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+mj-lt"/>
                    <a:ea typeface="Calibri" charset="0"/>
                    <a:cs typeface="Calibri" charset="0"/>
                  </a:rPr>
                  <a:t>Yes</a:t>
                </a:r>
                <a:endParaRPr lang="en-US" sz="1600" b="1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30" name="Straight Arrow Connector 29"/>
            <p:cNvCxnSpPr>
              <a:stCxn id="10" idx="2"/>
              <a:endCxn id="18" idx="0"/>
            </p:cNvCxnSpPr>
            <p:nvPr/>
          </p:nvCxnSpPr>
          <p:spPr>
            <a:xfrm flipH="1">
              <a:off x="1956788" y="3009367"/>
              <a:ext cx="630618" cy="2853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0" idx="2"/>
              <a:endCxn id="21" idx="0"/>
            </p:cNvCxnSpPr>
            <p:nvPr/>
          </p:nvCxnSpPr>
          <p:spPr>
            <a:xfrm>
              <a:off x="2587406" y="3009367"/>
              <a:ext cx="630618" cy="2853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5" idx="2"/>
              <a:endCxn id="24" idx="0"/>
            </p:cNvCxnSpPr>
            <p:nvPr/>
          </p:nvCxnSpPr>
          <p:spPr>
            <a:xfrm flipH="1">
              <a:off x="2546894" y="5311970"/>
              <a:ext cx="929397" cy="2256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5" idx="2"/>
              <a:endCxn id="75" idx="0"/>
            </p:cNvCxnSpPr>
            <p:nvPr/>
          </p:nvCxnSpPr>
          <p:spPr>
            <a:xfrm>
              <a:off x="3476291" y="5311970"/>
              <a:ext cx="929397" cy="2320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21" idx="2"/>
              <a:endCxn id="15" idx="0"/>
            </p:cNvCxnSpPr>
            <p:nvPr/>
          </p:nvCxnSpPr>
          <p:spPr>
            <a:xfrm>
              <a:off x="3218025" y="3735173"/>
              <a:ext cx="258266" cy="8618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/>
            <p:cNvGrpSpPr/>
            <p:nvPr/>
          </p:nvGrpSpPr>
          <p:grpSpPr>
            <a:xfrm>
              <a:off x="1573631" y="3925835"/>
              <a:ext cx="766313" cy="480515"/>
              <a:chOff x="2849621" y="3534668"/>
              <a:chExt cx="1132526" cy="710147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2849621" y="3534668"/>
                <a:ext cx="1132526" cy="710147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u="sng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2974447" y="3672992"/>
                <a:ext cx="891976" cy="500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u="sng" smtClean="0">
                    <a:latin typeface="+mj-lt"/>
                    <a:ea typeface="Calibri" charset="0"/>
                    <a:cs typeface="Calibri" charset="0"/>
                  </a:rPr>
                  <a:t>NO</a:t>
                </a:r>
                <a:endParaRPr lang="en-US" sz="1600" b="1" u="sng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2163738" y="6107130"/>
              <a:ext cx="766313" cy="480515"/>
              <a:chOff x="2849621" y="3534668"/>
              <a:chExt cx="1132526" cy="710147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2849621" y="3534668"/>
                <a:ext cx="1132526" cy="710147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u="sng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2974447" y="3672992"/>
                <a:ext cx="891976" cy="500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u="sng" dirty="0" smtClean="0">
                    <a:latin typeface="+mj-lt"/>
                    <a:ea typeface="Calibri" charset="0"/>
                    <a:cs typeface="Calibri" charset="0"/>
                  </a:rPr>
                  <a:t>YES</a:t>
                </a:r>
                <a:endParaRPr lang="en-US" sz="1600" b="1" u="sng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4022531" y="6116658"/>
              <a:ext cx="766313" cy="480515"/>
              <a:chOff x="2849621" y="3534668"/>
              <a:chExt cx="1132526" cy="710147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2849621" y="3534668"/>
                <a:ext cx="1132526" cy="710147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u="sng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2974447" y="3672992"/>
                <a:ext cx="891976" cy="500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u="sng" dirty="0" smtClean="0">
                    <a:latin typeface="+mj-lt"/>
                    <a:ea typeface="Calibri" charset="0"/>
                    <a:cs typeface="Calibri" charset="0"/>
                  </a:rPr>
                  <a:t>NO</a:t>
                </a:r>
                <a:endParaRPr lang="en-US" sz="1600" b="1" u="sng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4089835" y="5544044"/>
              <a:ext cx="631704" cy="440481"/>
              <a:chOff x="2600921" y="2883526"/>
              <a:chExt cx="2797555" cy="650982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2600921" y="2883526"/>
                <a:ext cx="2797555" cy="650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2663267" y="2967336"/>
                <a:ext cx="2672859" cy="500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+mj-lt"/>
                    <a:ea typeface="Calibri" charset="0"/>
                    <a:cs typeface="Calibri" charset="0"/>
                  </a:rPr>
                  <a:t>No</a:t>
                </a:r>
                <a:endParaRPr lang="en-US" sz="1600" b="1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84" name="Straight Arrow Connector 83"/>
            <p:cNvCxnSpPr>
              <a:stCxn id="24" idx="2"/>
              <a:endCxn id="69" idx="0"/>
            </p:cNvCxnSpPr>
            <p:nvPr/>
          </p:nvCxnSpPr>
          <p:spPr>
            <a:xfrm>
              <a:off x="2546894" y="5978103"/>
              <a:ext cx="0" cy="1290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75" idx="2"/>
              <a:endCxn id="72" idx="0"/>
            </p:cNvCxnSpPr>
            <p:nvPr/>
          </p:nvCxnSpPr>
          <p:spPr>
            <a:xfrm>
              <a:off x="4405687" y="5984525"/>
              <a:ext cx="0" cy="1321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18" idx="2"/>
              <a:endCxn id="64" idx="0"/>
            </p:cNvCxnSpPr>
            <p:nvPr/>
          </p:nvCxnSpPr>
          <p:spPr>
            <a:xfrm>
              <a:off x="1956788" y="3735173"/>
              <a:ext cx="0" cy="1906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ounded Rectangle 95"/>
            <p:cNvSpPr/>
            <p:nvPr/>
          </p:nvSpPr>
          <p:spPr>
            <a:xfrm>
              <a:off x="1406769" y="2356338"/>
              <a:ext cx="3569677" cy="4378570"/>
            </a:xfrm>
            <a:prstGeom prst="roundRect">
              <a:avLst>
                <a:gd name="adj" fmla="val 3241"/>
              </a:avLst>
            </a:prstGeom>
            <a:noFill/>
            <a:ln>
              <a:solidFill>
                <a:srgbClr val="718EB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5076817" y="2356338"/>
            <a:ext cx="3223122" cy="4378570"/>
            <a:chOff x="5076817" y="2356338"/>
            <a:chExt cx="3223122" cy="4378570"/>
          </a:xfrm>
        </p:grpSpPr>
        <p:grpSp>
          <p:nvGrpSpPr>
            <p:cNvPr id="133" name="Group 132"/>
            <p:cNvGrpSpPr/>
            <p:nvPr/>
          </p:nvGrpSpPr>
          <p:grpSpPr>
            <a:xfrm>
              <a:off x="5324782" y="2568886"/>
              <a:ext cx="2764751" cy="440481"/>
              <a:chOff x="2600921" y="2883526"/>
              <a:chExt cx="2797555" cy="650982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2600921" y="2883526"/>
                <a:ext cx="2797555" cy="650982"/>
              </a:xfrm>
              <a:prstGeom prst="roundRect">
                <a:avLst/>
              </a:prstGeom>
              <a:solidFill>
                <a:srgbClr val="718E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2663267" y="2967336"/>
                <a:ext cx="2672863" cy="500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+mj-lt"/>
                    <a:ea typeface="Calibri" charset="0"/>
                    <a:cs typeface="Calibri" charset="0"/>
                  </a:rPr>
                  <a:t>Drama?</a:t>
                </a:r>
                <a:endParaRPr lang="en-US" sz="1600" b="1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134" name="Rounded Rectangle 133"/>
            <p:cNvSpPr/>
            <p:nvPr/>
          </p:nvSpPr>
          <p:spPr>
            <a:xfrm>
              <a:off x="5351581" y="4597012"/>
              <a:ext cx="2490497" cy="714958"/>
            </a:xfrm>
            <a:prstGeom prst="roundRect">
              <a:avLst/>
            </a:prstGeom>
            <a:solidFill>
              <a:srgbClr val="718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328881" y="4688564"/>
              <a:ext cx="23794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+mj-lt"/>
                  <a:ea typeface="Calibri" charset="0"/>
                  <a:cs typeface="Calibri" charset="0"/>
                </a:rPr>
                <a:t>Won a film prize?</a:t>
              </a:r>
              <a:endParaRPr lang="en-US" sz="1600" b="1" dirty="0">
                <a:latin typeface="+mj-lt"/>
                <a:ea typeface="Calibri" charset="0"/>
                <a:cs typeface="Calibri" charset="0"/>
              </a:endParaRPr>
            </a:p>
          </p:txBody>
        </p:sp>
        <p:grpSp>
          <p:nvGrpSpPr>
            <p:cNvPr id="136" name="Group 135"/>
            <p:cNvGrpSpPr/>
            <p:nvPr/>
          </p:nvGrpSpPr>
          <p:grpSpPr>
            <a:xfrm>
              <a:off x="5707939" y="3294692"/>
              <a:ext cx="631704" cy="440481"/>
              <a:chOff x="2600921" y="2883526"/>
              <a:chExt cx="2797555" cy="650982"/>
            </a:xfrm>
          </p:grpSpPr>
          <p:sp>
            <p:nvSpPr>
              <p:cNvPr id="164" name="Rounded Rectangle 163"/>
              <p:cNvSpPr/>
              <p:nvPr/>
            </p:nvSpPr>
            <p:spPr>
              <a:xfrm>
                <a:off x="2600921" y="2883526"/>
                <a:ext cx="2797555" cy="650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2663267" y="2967336"/>
                <a:ext cx="2672859" cy="500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+mj-lt"/>
                    <a:ea typeface="Calibri" charset="0"/>
                    <a:cs typeface="Calibri" charset="0"/>
                  </a:rPr>
                  <a:t>No</a:t>
                </a:r>
                <a:endParaRPr lang="en-US" sz="1600" b="1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6969176" y="3294692"/>
              <a:ext cx="631704" cy="440481"/>
              <a:chOff x="2600921" y="2883526"/>
              <a:chExt cx="2797555" cy="650982"/>
            </a:xfrm>
          </p:grpSpPr>
          <p:sp>
            <p:nvSpPr>
              <p:cNvPr id="162" name="Rounded Rectangle 161"/>
              <p:cNvSpPr/>
              <p:nvPr/>
            </p:nvSpPr>
            <p:spPr>
              <a:xfrm>
                <a:off x="2600921" y="2883526"/>
                <a:ext cx="2797555" cy="650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2663267" y="2967336"/>
                <a:ext cx="2672859" cy="500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+mj-lt"/>
                    <a:ea typeface="Calibri" charset="0"/>
                    <a:cs typeface="Calibri" charset="0"/>
                  </a:rPr>
                  <a:t>Yes</a:t>
                </a:r>
                <a:endParaRPr lang="en-US" sz="1600" b="1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5335083" y="5537621"/>
              <a:ext cx="631704" cy="440481"/>
              <a:chOff x="2600921" y="2883526"/>
              <a:chExt cx="2797555" cy="650982"/>
            </a:xfrm>
          </p:grpSpPr>
          <p:sp>
            <p:nvSpPr>
              <p:cNvPr id="160" name="Rounded Rectangle 159"/>
              <p:cNvSpPr/>
              <p:nvPr/>
            </p:nvSpPr>
            <p:spPr>
              <a:xfrm>
                <a:off x="2600921" y="2883526"/>
                <a:ext cx="2797555" cy="650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2663267" y="2967336"/>
                <a:ext cx="2672859" cy="500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+mj-lt"/>
                    <a:ea typeface="Calibri" charset="0"/>
                    <a:cs typeface="Calibri" charset="0"/>
                  </a:rPr>
                  <a:t>Yes</a:t>
                </a:r>
                <a:endParaRPr lang="en-US" sz="1600" b="1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139" name="Straight Arrow Connector 138"/>
            <p:cNvCxnSpPr>
              <a:stCxn id="140" idx="2"/>
            </p:cNvCxnSpPr>
            <p:nvPr/>
          </p:nvCxnSpPr>
          <p:spPr>
            <a:xfrm flipH="1">
              <a:off x="6023249" y="3009367"/>
              <a:ext cx="630618" cy="2853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140" idx="2"/>
            </p:cNvCxnSpPr>
            <p:nvPr/>
          </p:nvCxnSpPr>
          <p:spPr>
            <a:xfrm>
              <a:off x="6653867" y="3009367"/>
              <a:ext cx="630618" cy="2853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H="1">
              <a:off x="5616179" y="5311970"/>
              <a:ext cx="929397" cy="2256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>
              <a:off x="6545576" y="5311970"/>
              <a:ext cx="929397" cy="2320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64" idx="2"/>
              <a:endCxn id="134" idx="0"/>
            </p:cNvCxnSpPr>
            <p:nvPr/>
          </p:nvCxnSpPr>
          <p:spPr>
            <a:xfrm>
              <a:off x="6023791" y="3735173"/>
              <a:ext cx="573039" cy="8618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/>
            <p:cNvGrpSpPr/>
            <p:nvPr/>
          </p:nvGrpSpPr>
          <p:grpSpPr>
            <a:xfrm>
              <a:off x="6908889" y="3854773"/>
              <a:ext cx="766313" cy="480515"/>
              <a:chOff x="2849621" y="3534668"/>
              <a:chExt cx="1132526" cy="710147"/>
            </a:xfrm>
          </p:grpSpPr>
          <p:sp>
            <p:nvSpPr>
              <p:cNvPr id="158" name="Oval 157"/>
              <p:cNvSpPr/>
              <p:nvPr/>
            </p:nvSpPr>
            <p:spPr>
              <a:xfrm>
                <a:off x="2849621" y="3534668"/>
                <a:ext cx="1132526" cy="710147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u="sng"/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2974447" y="3672992"/>
                <a:ext cx="891976" cy="500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u="sng" dirty="0" smtClean="0">
                    <a:latin typeface="+mj-lt"/>
                    <a:ea typeface="Calibri" charset="0"/>
                    <a:cs typeface="Calibri" charset="0"/>
                  </a:rPr>
                  <a:t>YES</a:t>
                </a:r>
                <a:endParaRPr lang="en-US" sz="1600" b="1" u="sng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5276826" y="6107130"/>
              <a:ext cx="766313" cy="480515"/>
              <a:chOff x="2849621" y="3534668"/>
              <a:chExt cx="1132526" cy="710147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2849621" y="3534668"/>
                <a:ext cx="1132526" cy="710147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u="sng"/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2974447" y="3672992"/>
                <a:ext cx="891976" cy="500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u="sng" dirty="0" smtClean="0">
                    <a:latin typeface="+mj-lt"/>
                    <a:ea typeface="Calibri" charset="0"/>
                    <a:cs typeface="Calibri" charset="0"/>
                  </a:rPr>
                  <a:t>YES</a:t>
                </a:r>
                <a:endParaRPr lang="en-US" sz="1600" b="1" u="sng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7135619" y="6116658"/>
              <a:ext cx="766313" cy="480515"/>
              <a:chOff x="2849621" y="3534668"/>
              <a:chExt cx="1132526" cy="710147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2849621" y="3534668"/>
                <a:ext cx="1132526" cy="710147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u="sng"/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2974447" y="3672992"/>
                <a:ext cx="891976" cy="500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u="sng" dirty="0" smtClean="0">
                    <a:latin typeface="+mj-lt"/>
                    <a:ea typeface="Calibri" charset="0"/>
                    <a:cs typeface="Calibri" charset="0"/>
                  </a:rPr>
                  <a:t>NO</a:t>
                </a:r>
                <a:endParaRPr lang="en-US" sz="1600" b="1" u="sng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7193876" y="5544044"/>
              <a:ext cx="631704" cy="440481"/>
              <a:chOff x="2600921" y="2883526"/>
              <a:chExt cx="2797555" cy="650982"/>
            </a:xfrm>
          </p:grpSpPr>
          <p:sp>
            <p:nvSpPr>
              <p:cNvPr id="152" name="Rounded Rectangle 151"/>
              <p:cNvSpPr/>
              <p:nvPr/>
            </p:nvSpPr>
            <p:spPr>
              <a:xfrm>
                <a:off x="2600921" y="2883526"/>
                <a:ext cx="2797555" cy="650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2663267" y="2967336"/>
                <a:ext cx="2672859" cy="500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+mj-lt"/>
                    <a:ea typeface="Calibri" charset="0"/>
                    <a:cs typeface="Calibri" charset="0"/>
                  </a:rPr>
                  <a:t>No</a:t>
                </a:r>
                <a:endParaRPr lang="en-US" sz="1600" b="1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148" name="Straight Arrow Connector 147"/>
            <p:cNvCxnSpPr>
              <a:stCxn id="154" idx="2"/>
            </p:cNvCxnSpPr>
            <p:nvPr/>
          </p:nvCxnSpPr>
          <p:spPr>
            <a:xfrm>
              <a:off x="5659982" y="5978103"/>
              <a:ext cx="0" cy="1290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7528339" y="5984525"/>
              <a:ext cx="0" cy="1321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62" idx="2"/>
              <a:endCxn id="158" idx="0"/>
            </p:cNvCxnSpPr>
            <p:nvPr/>
          </p:nvCxnSpPr>
          <p:spPr>
            <a:xfrm>
              <a:off x="7285028" y="3735173"/>
              <a:ext cx="7018" cy="1196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Rounded Rectangle 297"/>
            <p:cNvSpPr/>
            <p:nvPr/>
          </p:nvSpPr>
          <p:spPr>
            <a:xfrm>
              <a:off x="5076817" y="2356338"/>
              <a:ext cx="3223122" cy="4378570"/>
            </a:xfrm>
            <a:prstGeom prst="roundRect">
              <a:avLst>
                <a:gd name="adj" fmla="val 3241"/>
              </a:avLst>
            </a:prstGeom>
            <a:noFill/>
            <a:ln>
              <a:solidFill>
                <a:srgbClr val="718EB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8" name="Group 337"/>
          <p:cNvGrpSpPr/>
          <p:nvPr/>
        </p:nvGrpSpPr>
        <p:grpSpPr>
          <a:xfrm>
            <a:off x="8411646" y="2354347"/>
            <a:ext cx="3223122" cy="4378570"/>
            <a:chOff x="8411646" y="2354347"/>
            <a:chExt cx="3223122" cy="4378570"/>
          </a:xfrm>
        </p:grpSpPr>
        <p:grpSp>
          <p:nvGrpSpPr>
            <p:cNvPr id="303" name="Group 302"/>
            <p:cNvGrpSpPr/>
            <p:nvPr/>
          </p:nvGrpSpPr>
          <p:grpSpPr>
            <a:xfrm>
              <a:off x="8955381" y="4597011"/>
              <a:ext cx="2387512" cy="694823"/>
              <a:chOff x="2600921" y="2883526"/>
              <a:chExt cx="2797555" cy="668785"/>
            </a:xfrm>
          </p:grpSpPr>
          <p:sp>
            <p:nvSpPr>
              <p:cNvPr id="304" name="Rounded Rectangle 303"/>
              <p:cNvSpPr/>
              <p:nvPr/>
            </p:nvSpPr>
            <p:spPr>
              <a:xfrm>
                <a:off x="2600921" y="2883526"/>
                <a:ext cx="2797555" cy="650982"/>
              </a:xfrm>
              <a:prstGeom prst="roundRect">
                <a:avLst/>
              </a:prstGeom>
              <a:solidFill>
                <a:srgbClr val="718E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05" name="TextBox 304"/>
              <p:cNvSpPr txBox="1"/>
              <p:nvPr/>
            </p:nvSpPr>
            <p:spPr>
              <a:xfrm>
                <a:off x="2663267" y="3051966"/>
                <a:ext cx="2672863" cy="500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+mj-lt"/>
                    <a:ea typeface="Calibri" charset="0"/>
                    <a:cs typeface="Calibri" charset="0"/>
                  </a:rPr>
                  <a:t>Ryan Gosling?</a:t>
                </a:r>
                <a:endParaRPr lang="en-US" sz="1600" b="1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pic>
          <p:nvPicPr>
            <p:cNvPr id="306" name="Picture 30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67" r="16005"/>
            <a:stretch/>
          </p:blipFill>
          <p:spPr>
            <a:xfrm>
              <a:off x="9671899" y="2664955"/>
              <a:ext cx="1617785" cy="1621968"/>
            </a:xfrm>
            <a:prstGeom prst="rect">
              <a:avLst/>
            </a:prstGeom>
          </p:spPr>
        </p:pic>
        <p:grpSp>
          <p:nvGrpSpPr>
            <p:cNvPr id="307" name="Group 306"/>
            <p:cNvGrpSpPr/>
            <p:nvPr/>
          </p:nvGrpSpPr>
          <p:grpSpPr>
            <a:xfrm>
              <a:off x="8902071" y="5498826"/>
              <a:ext cx="631704" cy="440481"/>
              <a:chOff x="2600921" y="2883526"/>
              <a:chExt cx="2797555" cy="650982"/>
            </a:xfrm>
          </p:grpSpPr>
          <p:sp>
            <p:nvSpPr>
              <p:cNvPr id="308" name="Rounded Rectangle 307"/>
              <p:cNvSpPr/>
              <p:nvPr/>
            </p:nvSpPr>
            <p:spPr>
              <a:xfrm>
                <a:off x="2600921" y="2883526"/>
                <a:ext cx="2797555" cy="650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09" name="TextBox 308"/>
              <p:cNvSpPr txBox="1"/>
              <p:nvPr/>
            </p:nvSpPr>
            <p:spPr>
              <a:xfrm>
                <a:off x="2663267" y="2967336"/>
                <a:ext cx="2672859" cy="500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+mj-lt"/>
                    <a:ea typeface="Calibri" charset="0"/>
                    <a:cs typeface="Calibri" charset="0"/>
                  </a:rPr>
                  <a:t>Yes</a:t>
                </a:r>
                <a:endParaRPr lang="en-US" sz="1600" b="1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310" name="Straight Arrow Connector 309"/>
            <p:cNvCxnSpPr/>
            <p:nvPr/>
          </p:nvCxnSpPr>
          <p:spPr>
            <a:xfrm flipH="1">
              <a:off x="9183167" y="5273175"/>
              <a:ext cx="929397" cy="2256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/>
            <p:cNvCxnSpPr/>
            <p:nvPr/>
          </p:nvCxnSpPr>
          <p:spPr>
            <a:xfrm>
              <a:off x="10112564" y="5273175"/>
              <a:ext cx="929397" cy="2320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2" name="Group 311"/>
            <p:cNvGrpSpPr/>
            <p:nvPr/>
          </p:nvGrpSpPr>
          <p:grpSpPr>
            <a:xfrm>
              <a:off x="8843814" y="6068335"/>
              <a:ext cx="766313" cy="480515"/>
              <a:chOff x="2849621" y="3534668"/>
              <a:chExt cx="1132526" cy="710147"/>
            </a:xfrm>
          </p:grpSpPr>
          <p:sp>
            <p:nvSpPr>
              <p:cNvPr id="313" name="Oval 312"/>
              <p:cNvSpPr/>
              <p:nvPr/>
            </p:nvSpPr>
            <p:spPr>
              <a:xfrm>
                <a:off x="2849621" y="3534668"/>
                <a:ext cx="1132526" cy="710147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u="sng"/>
              </a:p>
            </p:txBody>
          </p:sp>
          <p:sp>
            <p:nvSpPr>
              <p:cNvPr id="314" name="TextBox 313"/>
              <p:cNvSpPr txBox="1"/>
              <p:nvPr/>
            </p:nvSpPr>
            <p:spPr>
              <a:xfrm>
                <a:off x="2974447" y="3672992"/>
                <a:ext cx="891976" cy="500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u="sng" dirty="0" smtClean="0">
                    <a:latin typeface="+mj-lt"/>
                    <a:ea typeface="Calibri" charset="0"/>
                    <a:cs typeface="Calibri" charset="0"/>
                  </a:rPr>
                  <a:t>YES</a:t>
                </a:r>
                <a:endParaRPr lang="en-US" sz="1600" b="1" u="sng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10702607" y="6077863"/>
              <a:ext cx="766313" cy="480515"/>
              <a:chOff x="2849621" y="3534668"/>
              <a:chExt cx="1132526" cy="710147"/>
            </a:xfrm>
          </p:grpSpPr>
          <p:sp>
            <p:nvSpPr>
              <p:cNvPr id="316" name="Oval 315"/>
              <p:cNvSpPr/>
              <p:nvPr/>
            </p:nvSpPr>
            <p:spPr>
              <a:xfrm>
                <a:off x="2849621" y="3534668"/>
                <a:ext cx="1132526" cy="710147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u="sng"/>
              </a:p>
            </p:txBody>
          </p:sp>
          <p:sp>
            <p:nvSpPr>
              <p:cNvPr id="317" name="TextBox 316"/>
              <p:cNvSpPr txBox="1"/>
              <p:nvPr/>
            </p:nvSpPr>
            <p:spPr>
              <a:xfrm>
                <a:off x="2974447" y="3672992"/>
                <a:ext cx="891976" cy="500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u="sng" dirty="0" smtClean="0">
                    <a:latin typeface="+mj-lt"/>
                    <a:ea typeface="Calibri" charset="0"/>
                    <a:cs typeface="Calibri" charset="0"/>
                  </a:rPr>
                  <a:t>NO</a:t>
                </a:r>
                <a:endParaRPr lang="en-US" sz="1600" b="1" u="sng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318" name="Group 317"/>
            <p:cNvGrpSpPr/>
            <p:nvPr/>
          </p:nvGrpSpPr>
          <p:grpSpPr>
            <a:xfrm>
              <a:off x="10760864" y="5505249"/>
              <a:ext cx="631704" cy="440481"/>
              <a:chOff x="2600921" y="2883526"/>
              <a:chExt cx="2797555" cy="650982"/>
            </a:xfrm>
          </p:grpSpPr>
          <p:sp>
            <p:nvSpPr>
              <p:cNvPr id="319" name="Rounded Rectangle 318"/>
              <p:cNvSpPr/>
              <p:nvPr/>
            </p:nvSpPr>
            <p:spPr>
              <a:xfrm>
                <a:off x="2600921" y="2883526"/>
                <a:ext cx="2797555" cy="650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0" name="TextBox 319"/>
              <p:cNvSpPr txBox="1"/>
              <p:nvPr/>
            </p:nvSpPr>
            <p:spPr>
              <a:xfrm>
                <a:off x="2663267" y="2967336"/>
                <a:ext cx="2672859" cy="500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+mj-lt"/>
                    <a:ea typeface="Calibri" charset="0"/>
                    <a:cs typeface="Calibri" charset="0"/>
                  </a:rPr>
                  <a:t>No</a:t>
                </a:r>
                <a:endParaRPr lang="en-US" sz="1600" b="1" dirty="0">
                  <a:latin typeface="+mj-lt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323" name="Straight Arrow Connector 322"/>
            <p:cNvCxnSpPr>
              <a:stCxn id="308" idx="2"/>
              <a:endCxn id="313" idx="0"/>
            </p:cNvCxnSpPr>
            <p:nvPr/>
          </p:nvCxnSpPr>
          <p:spPr>
            <a:xfrm>
              <a:off x="9217923" y="5939307"/>
              <a:ext cx="9048" cy="1290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319" idx="2"/>
              <a:endCxn id="316" idx="0"/>
            </p:cNvCxnSpPr>
            <p:nvPr/>
          </p:nvCxnSpPr>
          <p:spPr>
            <a:xfrm>
              <a:off x="11076716" y="5945730"/>
              <a:ext cx="9048" cy="132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Rounded Rectangle 336"/>
            <p:cNvSpPr/>
            <p:nvPr/>
          </p:nvSpPr>
          <p:spPr>
            <a:xfrm>
              <a:off x="8411646" y="2354347"/>
              <a:ext cx="3223122" cy="4378570"/>
            </a:xfrm>
            <a:prstGeom prst="roundRect">
              <a:avLst>
                <a:gd name="adj" fmla="val 3241"/>
              </a:avLst>
            </a:prstGeom>
            <a:noFill/>
            <a:ln>
              <a:solidFill>
                <a:srgbClr val="718EB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6289969" y="-28118"/>
            <a:ext cx="5902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Image source</a:t>
            </a:r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US" sz="1200" dirty="0" err="1" smtClean="0">
                <a:solidFill>
                  <a:schemeClr val="bg2">
                    <a:lumMod val="50000"/>
                  </a:schemeClr>
                </a:solidFill>
              </a:rPr>
              <a:t>bonocle.files.wordpress.com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/2012/01/tumblr_ls3tb9dqfp1qf8r8uo1_500.png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64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769" y="454676"/>
            <a:ext cx="8984139" cy="694241"/>
          </a:xfrm>
        </p:spPr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90362"/>
          <a:stretch/>
        </p:blipFill>
        <p:spPr>
          <a:xfrm>
            <a:off x="0" y="0"/>
            <a:ext cx="1178169" cy="6858000"/>
          </a:xfrm>
          <a:prstGeom prst="rect">
            <a:avLst/>
          </a:prstGeom>
          <a:ln>
            <a:noFill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06769" y="1406768"/>
            <a:ext cx="6207369" cy="5451231"/>
          </a:xfrm>
        </p:spPr>
        <p:txBody>
          <a:bodyPr>
            <a:normAutofit/>
          </a:bodyPr>
          <a:lstStyle/>
          <a:p>
            <a:r>
              <a:rPr lang="en-US" dirty="0" smtClean="0"/>
              <a:t>Biggest disadvantage is that they tend to overfit the data, especially when they are very deep</a:t>
            </a:r>
          </a:p>
          <a:p>
            <a:r>
              <a:rPr lang="en-US" dirty="0" smtClean="0"/>
              <a:t>Trade-off between bias and variance:</a:t>
            </a:r>
          </a:p>
          <a:p>
            <a:pPr lvl="1"/>
            <a:r>
              <a:rPr lang="en-US" dirty="0" smtClean="0"/>
              <a:t>Small trees: high bias, low variance</a:t>
            </a:r>
          </a:p>
          <a:p>
            <a:pPr lvl="1"/>
            <a:r>
              <a:rPr lang="en-US" dirty="0" smtClean="0"/>
              <a:t>More complex trees: low bias, but high variance</a:t>
            </a:r>
          </a:p>
          <a:p>
            <a:r>
              <a:rPr lang="en-US" dirty="0" smtClean="0">
                <a:sym typeface="Wingdings"/>
              </a:rPr>
              <a:t>May therefore have poor performance on new observations</a:t>
            </a:r>
          </a:p>
          <a:p>
            <a:r>
              <a:rPr lang="en-US" dirty="0" smtClean="0">
                <a:sym typeface="Wingdings"/>
              </a:rPr>
              <a:t>Can be overcome by growing a large number of independent decision trees based on random sub-samples of the dataset  Random forest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" r="8827"/>
          <a:stretch/>
        </p:blipFill>
        <p:spPr>
          <a:xfrm>
            <a:off x="7983414" y="2256764"/>
            <a:ext cx="4009293" cy="2737266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253345" y="6608618"/>
            <a:ext cx="7938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Image source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US" sz="1200" dirty="0" err="1" smtClean="0">
                <a:solidFill>
                  <a:schemeClr val="bg2">
                    <a:lumMod val="50000"/>
                  </a:schemeClr>
                </a:solidFill>
              </a:rPr>
              <a:t>scott.fortmann-roe.com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/docs/docs/</a:t>
            </a:r>
            <a:r>
              <a:rPr lang="en-US" sz="1200" dirty="0" err="1" smtClean="0">
                <a:solidFill>
                  <a:schemeClr val="bg2">
                    <a:lumMod val="50000"/>
                  </a:schemeClr>
                </a:solidFill>
              </a:rPr>
              <a:t>BiasVariance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-US" sz="1200" dirty="0" err="1" smtClean="0">
                <a:solidFill>
                  <a:schemeClr val="bg2">
                    <a:lumMod val="50000"/>
                  </a:schemeClr>
                </a:solidFill>
              </a:rPr>
              <a:t>biasvariance.png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25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3642</TotalTime>
  <Words>1645</Words>
  <Application>Microsoft Macintosh PowerPoint</Application>
  <PresentationFormat>Widescreen</PresentationFormat>
  <Paragraphs>271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Calibri Light</vt:lpstr>
      <vt:lpstr>Comic Sans MS</vt:lpstr>
      <vt:lpstr>Helvetica</vt:lpstr>
      <vt:lpstr>Wingdings</vt:lpstr>
      <vt:lpstr>Arial</vt:lpstr>
      <vt:lpstr>Office Theme</vt:lpstr>
      <vt:lpstr>Random Forests, Climate Extreme Events and Food Production</vt:lpstr>
      <vt:lpstr>About me</vt:lpstr>
      <vt:lpstr>Why do we care about climate extremes and agriculture?</vt:lpstr>
      <vt:lpstr>Overview</vt:lpstr>
      <vt:lpstr>Part 1: Random Forests</vt:lpstr>
      <vt:lpstr>What is a “Random Forest”?</vt:lpstr>
      <vt:lpstr>A single decision tree</vt:lpstr>
      <vt:lpstr>Combination of decision trees</vt:lpstr>
      <vt:lpstr>Decision trees</vt:lpstr>
      <vt:lpstr>Random forests</vt:lpstr>
      <vt:lpstr>Random forests</vt:lpstr>
      <vt:lpstr>Advantages, drawbacks and applications</vt:lpstr>
      <vt:lpstr>Creating Random Forests in R</vt:lpstr>
      <vt:lpstr>Creating Random Forests in R and skill assessment</vt:lpstr>
      <vt:lpstr>Visualisation of the model</vt:lpstr>
      <vt:lpstr>Visualisation of the model</vt:lpstr>
      <vt:lpstr>Part 2: Impacts of Climate Extreme Events on Global Agricultural Yields</vt:lpstr>
      <vt:lpstr>Research approach</vt:lpstr>
      <vt:lpstr>Research approach</vt:lpstr>
      <vt:lpstr>Methodology – Data preparation</vt:lpstr>
      <vt:lpstr>Methodology – Predictors</vt:lpstr>
      <vt:lpstr>NetCDF file format</vt:lpstr>
      <vt:lpstr>How much of the global and continental yield variability is explained by the random forest model?</vt:lpstr>
      <vt:lpstr>What is the fraction of variability explained by extreme indicators?</vt:lpstr>
      <vt:lpstr>Which predictors have the greatest influence on crop yields? - Variable importance ranking</vt:lpstr>
      <vt:lpstr>The marginal effect of predictors: partial dependence plots</vt:lpstr>
      <vt:lpstr>Summary - some lessons I learned</vt:lpstr>
      <vt:lpstr>Summary – Random forests</vt:lpstr>
      <vt:lpstr>Thank you!  And Happy Birthday, R-Ladies! :)    Contact: elisabeth.vogel@climate-energy-college.org </vt:lpstr>
      <vt:lpstr>References and additional resources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impacts of extreme weather events on global agricultural yields</dc:title>
  <dc:creator>Elisabeth Vogel</dc:creator>
  <cp:lastModifiedBy>Elisabeth Vogel</cp:lastModifiedBy>
  <cp:revision>221</cp:revision>
  <cp:lastPrinted>2017-02-09T23:35:32Z</cp:lastPrinted>
  <dcterms:created xsi:type="dcterms:W3CDTF">2017-02-04T03:24:54Z</dcterms:created>
  <dcterms:modified xsi:type="dcterms:W3CDTF">2017-10-27T09:32:33Z</dcterms:modified>
</cp:coreProperties>
</file>